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6" r:id="rId2"/>
    <p:sldId id="262" r:id="rId3"/>
    <p:sldId id="267" r:id="rId4"/>
    <p:sldId id="269" r:id="rId5"/>
    <p:sldId id="268" r:id="rId6"/>
    <p:sldId id="265" r:id="rId7"/>
    <p:sldId id="263" r:id="rId8"/>
    <p:sldId id="260" r:id="rId9"/>
    <p:sldId id="264" r:id="rId10"/>
    <p:sldId id="266" r:id="rId11"/>
    <p:sldId id="27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AC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71" d="100"/>
          <a:sy n="71" d="100"/>
        </p:scale>
        <p:origin x="77" y="2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AC%20PREVIOUS%20STATISTICS\1.12.26%20SDP%20Statistic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AC%20PREVIOUS%20STATISTICS\1.12.26%20SDP%20Statistics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AC%20PREVIOUS%20STATISTICS\3.9.26%20SDP%20Statistics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AC%20PREVIOUS%20STATISTICS\1.12.26%20SDP%20Statistics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AC%20PREVIOUS%20STATISTICS\3.9.26%20SDP%20Statistics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P%20Statistics%20Ongoing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AC%20PREVIOUS%20STATISTICS\1.12.26%20SDP%20Statistics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AC%20PREVIOUS%20STATISTICS\3.9.26%20SDP%20Statistics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AC%20PREVIOUS%20STATISTICS\3.9.26%20SDP%20Statistics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AC%20PREVIOUS%20STATISTICS\3.9.26%20SDP%20Statistics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AC%20PREVIOUS%20STATISTICS\3.9.26%20SDP%20Statistics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AC%20PREVIOUS%20STATISTICS\3.9.26%20SDP%20Statistic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nbrcnet-my.sharepoint.com/personal/yausherman_nbrc_net/Documents/SDP%20Statistics%20Ongoing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AC%20PREVIOUS%20STATISTICS\3.9.26%20SDP%20Statistic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P%20Statistics%20Ongoing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nbrcnet-my.sharepoint.com/personal/yausherman_nbrc_net/Documents/SDP%20Statistics%20Ongoing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AC%20PREVIOUS%20STATISTICS\1.12.26%20SDP%20Statistic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AC%20PREVIOUS%20STATISTICS\3.9.26%20SDP%20Statistic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nbrcnapa2\Shared\SDPShared\SDAC\SDP%20Statistics%20Ongoing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SDP</a:t>
            </a:r>
            <a:r>
              <a:rPr lang="en-US" baseline="0"/>
              <a:t> Enrollment Over Time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456487276191409E-2"/>
          <c:y val="0.12032169792057255"/>
          <c:w val="0.97610550931354911"/>
          <c:h val="0.75963438757481128"/>
        </c:manualLayout>
      </c:layout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'Enrollment Over Time'!$B$59:$B$83</c:f>
              <c:numCache>
                <c:formatCode>mmm\-yy</c:formatCode>
                <c:ptCount val="25"/>
                <c:pt idx="0">
                  <c:v>45292</c:v>
                </c:pt>
                <c:pt idx="1">
                  <c:v>45323</c:v>
                </c:pt>
                <c:pt idx="2">
                  <c:v>45352</c:v>
                </c:pt>
                <c:pt idx="3">
                  <c:v>45383</c:v>
                </c:pt>
                <c:pt idx="4">
                  <c:v>45413</c:v>
                </c:pt>
                <c:pt idx="5">
                  <c:v>45444</c:v>
                </c:pt>
                <c:pt idx="6">
                  <c:v>45474</c:v>
                </c:pt>
                <c:pt idx="7">
                  <c:v>45505</c:v>
                </c:pt>
                <c:pt idx="8">
                  <c:v>45536</c:v>
                </c:pt>
                <c:pt idx="9" formatCode="m/d/yyyy">
                  <c:v>45566</c:v>
                </c:pt>
                <c:pt idx="10" formatCode="m/d/yyyy">
                  <c:v>45597</c:v>
                </c:pt>
                <c:pt idx="11" formatCode="d\-mmm">
                  <c:v>45627</c:v>
                </c:pt>
                <c:pt idx="12" formatCode="d\-mmm">
                  <c:v>45658</c:v>
                </c:pt>
                <c:pt idx="13" formatCode="d\-mmm">
                  <c:v>45689</c:v>
                </c:pt>
                <c:pt idx="14" formatCode="d\-mmm">
                  <c:v>45717</c:v>
                </c:pt>
                <c:pt idx="15" formatCode="m/d/yyyy">
                  <c:v>45748</c:v>
                </c:pt>
                <c:pt idx="16" formatCode="m/d/yyyy">
                  <c:v>45778</c:v>
                </c:pt>
                <c:pt idx="17" formatCode="m/d/yyyy">
                  <c:v>45809</c:v>
                </c:pt>
                <c:pt idx="18" formatCode="m/d/yyyy">
                  <c:v>45839</c:v>
                </c:pt>
                <c:pt idx="19" formatCode="m/d/yyyy">
                  <c:v>45870</c:v>
                </c:pt>
                <c:pt idx="20" formatCode="m/d/yyyy">
                  <c:v>45901</c:v>
                </c:pt>
                <c:pt idx="21" formatCode="m/d/yyyy">
                  <c:v>45931</c:v>
                </c:pt>
                <c:pt idx="22" formatCode="m/d/yyyy">
                  <c:v>45962</c:v>
                </c:pt>
                <c:pt idx="23" formatCode="m/d/yyyy">
                  <c:v>45992</c:v>
                </c:pt>
                <c:pt idx="24" formatCode="m/d/yyyy">
                  <c:v>46023</c:v>
                </c:pt>
              </c:numCache>
            </c:numRef>
          </c:cat>
          <c:val>
            <c:numRef>
              <c:f>'Enrollment Over Time'!$C$59:$C$83</c:f>
              <c:numCache>
                <c:formatCode>General</c:formatCode>
                <c:ptCount val="25"/>
                <c:pt idx="0">
                  <c:v>47</c:v>
                </c:pt>
                <c:pt idx="1">
                  <c:v>47</c:v>
                </c:pt>
                <c:pt idx="2">
                  <c:v>48</c:v>
                </c:pt>
                <c:pt idx="3">
                  <c:v>49</c:v>
                </c:pt>
                <c:pt idx="4">
                  <c:v>51</c:v>
                </c:pt>
                <c:pt idx="5">
                  <c:v>54</c:v>
                </c:pt>
                <c:pt idx="6">
                  <c:v>61</c:v>
                </c:pt>
                <c:pt idx="7">
                  <c:v>63</c:v>
                </c:pt>
                <c:pt idx="8">
                  <c:v>67</c:v>
                </c:pt>
                <c:pt idx="9">
                  <c:v>72</c:v>
                </c:pt>
                <c:pt idx="10">
                  <c:v>75</c:v>
                </c:pt>
                <c:pt idx="11">
                  <c:v>84</c:v>
                </c:pt>
                <c:pt idx="12">
                  <c:v>84</c:v>
                </c:pt>
                <c:pt idx="13">
                  <c:v>84</c:v>
                </c:pt>
                <c:pt idx="14">
                  <c:v>85</c:v>
                </c:pt>
                <c:pt idx="15">
                  <c:v>87</c:v>
                </c:pt>
                <c:pt idx="16">
                  <c:v>90</c:v>
                </c:pt>
                <c:pt idx="17">
                  <c:v>94</c:v>
                </c:pt>
                <c:pt idx="18">
                  <c:v>94</c:v>
                </c:pt>
                <c:pt idx="19">
                  <c:v>97</c:v>
                </c:pt>
                <c:pt idx="20">
                  <c:v>101</c:v>
                </c:pt>
                <c:pt idx="21">
                  <c:v>101</c:v>
                </c:pt>
                <c:pt idx="22">
                  <c:v>107</c:v>
                </c:pt>
                <c:pt idx="23">
                  <c:v>108</c:v>
                </c:pt>
                <c:pt idx="24">
                  <c:v>109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A3F-46B1-9225-7354ADDAD78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47301727"/>
        <c:axId val="747302143"/>
      </c:lineChart>
      <c:dateAx>
        <c:axId val="747301727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7302143"/>
        <c:crosses val="autoZero"/>
        <c:auto val="1"/>
        <c:lblOffset val="100"/>
        <c:baseTimeUnit val="months"/>
      </c:dateAx>
      <c:valAx>
        <c:axId val="747302143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747301727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SDP Enrollments</a:t>
            </a:r>
            <a:r>
              <a:rPr lang="en-US" baseline="0"/>
              <a:t> by Month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638975680"/>
        <c:axId val="1776315232"/>
      </c:barChart>
      <c:catAx>
        <c:axId val="1638975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6315232"/>
        <c:crosses val="autoZero"/>
        <c:auto val="1"/>
        <c:lblAlgn val="ctr"/>
        <c:lblOffset val="100"/>
        <c:noMultiLvlLbl val="0"/>
      </c:catAx>
      <c:valAx>
        <c:axId val="177631523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638975680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SDP Enrollments</a:t>
            </a:r>
            <a:r>
              <a:rPr lang="en-US" baseline="0"/>
              <a:t> by Month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F40D-405E-B33F-2859C8B527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'Enrollment Month'!$A$2:$A$13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'Enrollment Month'!$B$2:$B$13</c:f>
              <c:numCache>
                <c:formatCode>General</c:formatCode>
                <c:ptCount val="12"/>
                <c:pt idx="0">
                  <c:v>7</c:v>
                </c:pt>
                <c:pt idx="1">
                  <c:v>11</c:v>
                </c:pt>
                <c:pt idx="2">
                  <c:v>9</c:v>
                </c:pt>
                <c:pt idx="3">
                  <c:v>5</c:v>
                </c:pt>
                <c:pt idx="4">
                  <c:v>8</c:v>
                </c:pt>
                <c:pt idx="5">
                  <c:v>11</c:v>
                </c:pt>
                <c:pt idx="6">
                  <c:v>8</c:v>
                </c:pt>
                <c:pt idx="7">
                  <c:v>11</c:v>
                </c:pt>
                <c:pt idx="8">
                  <c:v>11</c:v>
                </c:pt>
                <c:pt idx="9">
                  <c:v>8</c:v>
                </c:pt>
                <c:pt idx="10">
                  <c:v>17</c:v>
                </c:pt>
                <c:pt idx="11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0D-405E-B33F-2859C8B5276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638975680"/>
        <c:axId val="1776315232"/>
      </c:barChart>
      <c:catAx>
        <c:axId val="1638975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6315232"/>
        <c:crosses val="autoZero"/>
        <c:auto val="1"/>
        <c:lblAlgn val="ctr"/>
        <c:lblOffset val="100"/>
        <c:noMultiLvlLbl val="0"/>
      </c:catAx>
      <c:valAx>
        <c:axId val="177631523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6389756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Eligibility Diagnosis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439629904"/>
        <c:axId val="1439630736"/>
      </c:barChart>
      <c:catAx>
        <c:axId val="1439629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9630736"/>
        <c:crosses val="autoZero"/>
        <c:auto val="1"/>
        <c:lblAlgn val="ctr"/>
        <c:lblOffset val="100"/>
        <c:noMultiLvlLbl val="0"/>
      </c:catAx>
      <c:valAx>
        <c:axId val="143963073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439629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200" b="1"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Eligibility Diagnosis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Eligibility!$A$3:$A$8</c:f>
              <c:strCache>
                <c:ptCount val="6"/>
                <c:pt idx="0">
                  <c:v>Cerebral Palsy</c:v>
                </c:pt>
                <c:pt idx="1">
                  <c:v>Epilepsy</c:v>
                </c:pt>
                <c:pt idx="2">
                  <c:v>Autism</c:v>
                </c:pt>
                <c:pt idx="3">
                  <c:v>Intellectual Disability</c:v>
                </c:pt>
                <c:pt idx="4">
                  <c:v>Other </c:v>
                </c:pt>
                <c:pt idx="5">
                  <c:v>Multiple</c:v>
                </c:pt>
              </c:strCache>
            </c:strRef>
          </c:cat>
          <c:val>
            <c:numRef>
              <c:f>Eligibility!$B$3:$B$8</c:f>
              <c:numCache>
                <c:formatCode>General</c:formatCode>
                <c:ptCount val="6"/>
                <c:pt idx="0">
                  <c:v>4</c:v>
                </c:pt>
                <c:pt idx="1">
                  <c:v>3</c:v>
                </c:pt>
                <c:pt idx="2">
                  <c:v>48</c:v>
                </c:pt>
                <c:pt idx="3">
                  <c:v>31</c:v>
                </c:pt>
                <c:pt idx="4">
                  <c:v>29</c:v>
                </c:pt>
                <c:pt idx="5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CC-468F-B4E9-80780BAFBDE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439629904"/>
        <c:axId val="1439630736"/>
      </c:barChart>
      <c:catAx>
        <c:axId val="1439629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9630736"/>
        <c:crosses val="autoZero"/>
        <c:auto val="1"/>
        <c:lblAlgn val="ctr"/>
        <c:lblOffset val="100"/>
        <c:noMultiLvlLbl val="0"/>
      </c:catAx>
      <c:valAx>
        <c:axId val="143963073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439629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Participant</a:t>
            </a:r>
            <a:r>
              <a:rPr lang="en-US" baseline="0" dirty="0"/>
              <a:t> Age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307115936"/>
        <c:axId val="1307116352"/>
      </c:barChart>
      <c:catAx>
        <c:axId val="1307115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07116352"/>
        <c:crosses val="autoZero"/>
        <c:auto val="1"/>
        <c:lblAlgn val="ctr"/>
        <c:lblOffset val="100"/>
        <c:noMultiLvlLbl val="0"/>
      </c:catAx>
      <c:valAx>
        <c:axId val="130711635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307115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Client</a:t>
            </a:r>
            <a:r>
              <a:rPr lang="en-US" baseline="0"/>
              <a:t> Age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307115936"/>
        <c:axId val="1307116352"/>
      </c:barChart>
      <c:catAx>
        <c:axId val="1307115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07116352"/>
        <c:crosses val="autoZero"/>
        <c:auto val="1"/>
        <c:lblAlgn val="ctr"/>
        <c:lblOffset val="100"/>
        <c:noMultiLvlLbl val="0"/>
      </c:catAx>
      <c:valAx>
        <c:axId val="130711635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307115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Client</a:t>
            </a:r>
            <a:r>
              <a:rPr lang="en-US" baseline="0"/>
              <a:t> Age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Age!$A$2:$A$8</c:f>
              <c:strCache>
                <c:ptCount val="7"/>
                <c:pt idx="0">
                  <c:v>Under 18</c:v>
                </c:pt>
                <c:pt idx="1">
                  <c:v>18-24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65+</c:v>
                </c:pt>
              </c:strCache>
            </c:strRef>
          </c:cat>
          <c:val>
            <c:numRef>
              <c:f>Age!$B$2:$B$8</c:f>
              <c:numCache>
                <c:formatCode>General</c:formatCode>
                <c:ptCount val="7"/>
                <c:pt idx="0">
                  <c:v>29</c:v>
                </c:pt>
                <c:pt idx="1">
                  <c:v>16</c:v>
                </c:pt>
                <c:pt idx="2">
                  <c:v>39</c:v>
                </c:pt>
                <c:pt idx="3">
                  <c:v>19</c:v>
                </c:pt>
                <c:pt idx="4">
                  <c:v>11</c:v>
                </c:pt>
                <c:pt idx="5">
                  <c:v>1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4C-4C0A-BCD7-189286B808B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307115936"/>
        <c:axId val="1307116352"/>
      </c:barChart>
      <c:catAx>
        <c:axId val="1307115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07116352"/>
        <c:crosses val="autoZero"/>
        <c:auto val="1"/>
        <c:lblAlgn val="ctr"/>
        <c:lblOffset val="100"/>
        <c:noMultiLvlLbl val="0"/>
      </c:catAx>
      <c:valAx>
        <c:axId val="130711635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307115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Gender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Gender!$A$2:$A$4</c:f>
              <c:strCache>
                <c:ptCount val="3"/>
                <c:pt idx="0">
                  <c:v>Male</c:v>
                </c:pt>
                <c:pt idx="1">
                  <c:v>Female</c:v>
                </c:pt>
                <c:pt idx="2">
                  <c:v>Other</c:v>
                </c:pt>
              </c:strCache>
            </c:strRef>
          </c:cat>
          <c:val>
            <c:numRef>
              <c:f>Gender!$B$2:$B$4</c:f>
              <c:numCache>
                <c:formatCode>General</c:formatCode>
                <c:ptCount val="3"/>
                <c:pt idx="0">
                  <c:v>70</c:v>
                </c:pt>
                <c:pt idx="1">
                  <c:v>46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25-4603-BEEC-93F96AF1B23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774331744"/>
        <c:axId val="1774330080"/>
      </c:barChart>
      <c:catAx>
        <c:axId val="1774331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4330080"/>
        <c:crosses val="autoZero"/>
        <c:auto val="1"/>
        <c:lblAlgn val="ctr"/>
        <c:lblOffset val="100"/>
        <c:noMultiLvlLbl val="0"/>
      </c:catAx>
      <c:valAx>
        <c:axId val="177433008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74331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Language</a:t>
            </a:r>
            <a:r>
              <a:rPr lang="en-US" baseline="0"/>
              <a:t> of SDP Enrollments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Language!$A$2:$A$13</c:f>
              <c:strCache>
                <c:ptCount val="12"/>
                <c:pt idx="0">
                  <c:v>Arabic</c:v>
                </c:pt>
                <c:pt idx="1">
                  <c:v>Chinese</c:v>
                </c:pt>
                <c:pt idx="2">
                  <c:v>English</c:v>
                </c:pt>
                <c:pt idx="3">
                  <c:v>French</c:v>
                </c:pt>
                <c:pt idx="4">
                  <c:v>Hindi</c:v>
                </c:pt>
                <c:pt idx="5">
                  <c:v>Japanese</c:v>
                </c:pt>
                <c:pt idx="6">
                  <c:v>Korean</c:v>
                </c:pt>
                <c:pt idx="7">
                  <c:v>Portuguese</c:v>
                </c:pt>
                <c:pt idx="8">
                  <c:v>Russian</c:v>
                </c:pt>
                <c:pt idx="9">
                  <c:v>Spanish</c:v>
                </c:pt>
                <c:pt idx="10">
                  <c:v>Tagalog</c:v>
                </c:pt>
                <c:pt idx="11">
                  <c:v>Vietnamese</c:v>
                </c:pt>
              </c:strCache>
            </c:strRef>
          </c:cat>
          <c:val>
            <c:numRef>
              <c:f>Language!$B$2:$B$13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113</c:v>
                </c:pt>
                <c:pt idx="3">
                  <c:v>0</c:v>
                </c:pt>
                <c:pt idx="4">
                  <c:v>2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1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9D-4886-A46F-65C5D3240AD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536141727"/>
        <c:axId val="1536140895"/>
      </c:barChart>
      <c:catAx>
        <c:axId val="15361417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6140895"/>
        <c:crosses val="autoZero"/>
        <c:auto val="1"/>
        <c:lblAlgn val="ctr"/>
        <c:lblOffset val="100"/>
        <c:noMultiLvlLbl val="0"/>
      </c:catAx>
      <c:valAx>
        <c:axId val="1536140895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5361417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Ethnicity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12084729775454E-2"/>
          <c:y val="0.13486730920638518"/>
          <c:w val="0.94718566111492319"/>
          <c:h val="0.7553007502818364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Ethnicity!$A$17:$A$23</c:f>
              <c:strCache>
                <c:ptCount val="7"/>
                <c:pt idx="0">
                  <c:v>White</c:v>
                </c:pt>
                <c:pt idx="1">
                  <c:v>Black/African American</c:v>
                </c:pt>
                <c:pt idx="2">
                  <c:v>Hispanic</c:v>
                </c:pt>
                <c:pt idx="3">
                  <c:v>Other</c:v>
                </c:pt>
                <c:pt idx="4">
                  <c:v>Asian</c:v>
                </c:pt>
                <c:pt idx="5">
                  <c:v>Filipino</c:v>
                </c:pt>
                <c:pt idx="6">
                  <c:v>Native American </c:v>
                </c:pt>
              </c:strCache>
            </c:strRef>
          </c:cat>
          <c:val>
            <c:numRef>
              <c:f>Ethnicity!$B$17:$B$23</c:f>
              <c:numCache>
                <c:formatCode>General</c:formatCode>
                <c:ptCount val="7"/>
                <c:pt idx="0">
                  <c:v>68</c:v>
                </c:pt>
                <c:pt idx="1">
                  <c:v>9</c:v>
                </c:pt>
                <c:pt idx="2">
                  <c:v>9</c:v>
                </c:pt>
                <c:pt idx="3">
                  <c:v>18</c:v>
                </c:pt>
                <c:pt idx="4">
                  <c:v>7</c:v>
                </c:pt>
                <c:pt idx="5">
                  <c:v>4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BC-4345-A31E-B6A9F1A5760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677308831"/>
        <c:axId val="677311711"/>
      </c:barChart>
      <c:catAx>
        <c:axId val="677308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7311711"/>
        <c:crosses val="autoZero"/>
        <c:auto val="1"/>
        <c:lblAlgn val="ctr"/>
        <c:lblOffset val="100"/>
        <c:noMultiLvlLbl val="0"/>
      </c:catAx>
      <c:valAx>
        <c:axId val="67731171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6773088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SDP</a:t>
            </a:r>
            <a:r>
              <a:rPr lang="en-US" baseline="0"/>
              <a:t> Enrollment Over Time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1110496921967488E-2"/>
          <c:y val="0.10662976384971475"/>
          <c:w val="0.97610550931354911"/>
          <c:h val="0.75963438757481128"/>
        </c:manualLayout>
      </c:layout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'Enrollment Over Time'!$B$62:$B$85</c:f>
              <c:numCache>
                <c:formatCode>mmm\-yy</c:formatCode>
                <c:ptCount val="24"/>
                <c:pt idx="0">
                  <c:v>45383</c:v>
                </c:pt>
                <c:pt idx="1">
                  <c:v>45413</c:v>
                </c:pt>
                <c:pt idx="2">
                  <c:v>45444</c:v>
                </c:pt>
                <c:pt idx="3">
                  <c:v>45474</c:v>
                </c:pt>
                <c:pt idx="4">
                  <c:v>45505</c:v>
                </c:pt>
                <c:pt idx="5">
                  <c:v>45536</c:v>
                </c:pt>
                <c:pt idx="6" formatCode="m/d/yyyy">
                  <c:v>45566</c:v>
                </c:pt>
                <c:pt idx="7" formatCode="m/d/yyyy">
                  <c:v>45597</c:v>
                </c:pt>
                <c:pt idx="8" formatCode="d\-mmm">
                  <c:v>45627</c:v>
                </c:pt>
                <c:pt idx="9" formatCode="d\-mmm">
                  <c:v>45658</c:v>
                </c:pt>
                <c:pt idx="10" formatCode="d\-mmm">
                  <c:v>45689</c:v>
                </c:pt>
                <c:pt idx="11" formatCode="d\-mmm">
                  <c:v>45717</c:v>
                </c:pt>
                <c:pt idx="12" formatCode="m/d/yyyy">
                  <c:v>45748</c:v>
                </c:pt>
                <c:pt idx="13" formatCode="m/d/yyyy">
                  <c:v>45778</c:v>
                </c:pt>
                <c:pt idx="14" formatCode="m/d/yyyy">
                  <c:v>45809</c:v>
                </c:pt>
                <c:pt idx="15" formatCode="m/d/yyyy">
                  <c:v>45839</c:v>
                </c:pt>
                <c:pt idx="16" formatCode="m/d/yyyy">
                  <c:v>45870</c:v>
                </c:pt>
                <c:pt idx="17" formatCode="m/d/yyyy">
                  <c:v>45901</c:v>
                </c:pt>
                <c:pt idx="18" formatCode="m/d/yyyy">
                  <c:v>45931</c:v>
                </c:pt>
                <c:pt idx="19" formatCode="m/d/yyyy">
                  <c:v>45962</c:v>
                </c:pt>
                <c:pt idx="20" formatCode="m/d/yyyy">
                  <c:v>45992</c:v>
                </c:pt>
                <c:pt idx="21" formatCode="m/d/yyyy">
                  <c:v>46023</c:v>
                </c:pt>
                <c:pt idx="22" formatCode="m/d/yyyy">
                  <c:v>46055</c:v>
                </c:pt>
                <c:pt idx="23" formatCode="m/d/yyyy">
                  <c:v>46082</c:v>
                </c:pt>
              </c:numCache>
            </c:numRef>
          </c:cat>
          <c:val>
            <c:numRef>
              <c:f>'Enrollment Over Time'!$C$62:$C$85</c:f>
              <c:numCache>
                <c:formatCode>General</c:formatCode>
                <c:ptCount val="24"/>
                <c:pt idx="0">
                  <c:v>49</c:v>
                </c:pt>
                <c:pt idx="1">
                  <c:v>51</c:v>
                </c:pt>
                <c:pt idx="2">
                  <c:v>54</c:v>
                </c:pt>
                <c:pt idx="3">
                  <c:v>61</c:v>
                </c:pt>
                <c:pt idx="4">
                  <c:v>63</c:v>
                </c:pt>
                <c:pt idx="5">
                  <c:v>67</c:v>
                </c:pt>
                <c:pt idx="6">
                  <c:v>72</c:v>
                </c:pt>
                <c:pt idx="7">
                  <c:v>75</c:v>
                </c:pt>
                <c:pt idx="8">
                  <c:v>84</c:v>
                </c:pt>
                <c:pt idx="9">
                  <c:v>84</c:v>
                </c:pt>
                <c:pt idx="10">
                  <c:v>84</c:v>
                </c:pt>
                <c:pt idx="11">
                  <c:v>85</c:v>
                </c:pt>
                <c:pt idx="12">
                  <c:v>87</c:v>
                </c:pt>
                <c:pt idx="13">
                  <c:v>90</c:v>
                </c:pt>
                <c:pt idx="14">
                  <c:v>94</c:v>
                </c:pt>
                <c:pt idx="15">
                  <c:v>94</c:v>
                </c:pt>
                <c:pt idx="16">
                  <c:v>97</c:v>
                </c:pt>
                <c:pt idx="17">
                  <c:v>101</c:v>
                </c:pt>
                <c:pt idx="18">
                  <c:v>101</c:v>
                </c:pt>
                <c:pt idx="19">
                  <c:v>107</c:v>
                </c:pt>
                <c:pt idx="20">
                  <c:v>108</c:v>
                </c:pt>
                <c:pt idx="21">
                  <c:v>109</c:v>
                </c:pt>
                <c:pt idx="22">
                  <c:v>114</c:v>
                </c:pt>
                <c:pt idx="23">
                  <c:v>117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B0F-4C6C-9465-FBD84F802EF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47301727"/>
        <c:axId val="747302143"/>
      </c:lineChart>
      <c:dateAx>
        <c:axId val="747301727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7302143"/>
        <c:crosses val="autoZero"/>
        <c:auto val="1"/>
        <c:lblOffset val="100"/>
        <c:baseTimeUnit val="months"/>
      </c:dateAx>
      <c:valAx>
        <c:axId val="747302143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7473017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/>
              <a:t>Client Current Transition Phases </a:t>
            </a:r>
          </a:p>
        </c:rich>
      </c:tx>
      <c:layout>
        <c:manualLayout>
          <c:xMode val="edge"/>
          <c:yMode val="edge"/>
          <c:x val="0.2407082239720035"/>
          <c:y val="3.24074074074074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39637536"/>
        <c:axId val="542902448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'Transition Clients'!$B$2:$B$4</c15:sqref>
                        </c15:formulaRef>
                      </c:ext>
                    </c:extLst>
                    <c:strCache>
                      <c:ptCount val="3"/>
                      <c:pt idx="0">
                        <c:v>PCP</c:v>
                      </c:pt>
                      <c:pt idx="1">
                        <c:v>Budget</c:v>
                      </c:pt>
                      <c:pt idx="2">
                        <c:v>Spending  Plan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'Transition Clients'!$C$2:$C$4</c15:sqref>
                        </c15:formulaRef>
                      </c:ext>
                    </c:extLst>
                    <c:numCache>
                      <c:formatCode>General</c:formatCode>
                      <c:ptCount val="3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2C82-474B-AF7A-CED4C4398295}"/>
                  </c:ext>
                </c:extLst>
              </c15:ser>
            </c15:filteredBarSeries>
          </c:ext>
        </c:extLst>
      </c:barChart>
      <c:catAx>
        <c:axId val="839637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2902448"/>
        <c:crosses val="autoZero"/>
        <c:auto val="1"/>
        <c:lblAlgn val="ctr"/>
        <c:lblOffset val="100"/>
        <c:noMultiLvlLbl val="0"/>
      </c:catAx>
      <c:valAx>
        <c:axId val="542902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9637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>
        <a:lumMod val="95000"/>
      </a:scheme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New Enrollments (6 Months)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5842618729262617E-2"/>
          <c:y val="0.15447730112453145"/>
          <c:w val="0.9316955663560923"/>
          <c:h val="0.7489035080527470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'6 Month New Enrollments'!$B$19:$B$24</c:f>
              <c:numCache>
                <c:formatCode>m/d/yyyy</c:formatCode>
                <c:ptCount val="6"/>
                <c:pt idx="0">
                  <c:v>45931</c:v>
                </c:pt>
                <c:pt idx="1">
                  <c:v>45962</c:v>
                </c:pt>
                <c:pt idx="2">
                  <c:v>45992</c:v>
                </c:pt>
                <c:pt idx="3">
                  <c:v>46023</c:v>
                </c:pt>
                <c:pt idx="4">
                  <c:v>46054</c:v>
                </c:pt>
                <c:pt idx="5">
                  <c:v>46082</c:v>
                </c:pt>
              </c:numCache>
            </c:numRef>
          </c:cat>
          <c:val>
            <c:numRef>
              <c:f>'6 Month New Enrollments'!$C$19:$C$24</c:f>
              <c:numCache>
                <c:formatCode>General</c:formatCode>
                <c:ptCount val="6"/>
                <c:pt idx="0">
                  <c:v>0</c:v>
                </c:pt>
                <c:pt idx="1">
                  <c:v>6</c:v>
                </c:pt>
                <c:pt idx="2">
                  <c:v>1</c:v>
                </c:pt>
                <c:pt idx="3">
                  <c:v>1</c:v>
                </c:pt>
                <c:pt idx="4">
                  <c:v>5</c:v>
                </c:pt>
                <c:pt idx="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25-4E3E-98B4-E0AF05F434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04527632"/>
        <c:axId val="681726176"/>
      </c:barChart>
      <c:dateAx>
        <c:axId val="70452763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1726176"/>
        <c:crosses val="autoZero"/>
        <c:auto val="1"/>
        <c:lblOffset val="100"/>
        <c:baseTimeUnit val="months"/>
      </c:dateAx>
      <c:valAx>
        <c:axId val="681726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4527632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New Enrollments (6 Months)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704527632"/>
        <c:axId val="681726176"/>
      </c:barChart>
      <c:catAx>
        <c:axId val="70452763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1726176"/>
        <c:crosses val="autoZero"/>
        <c:auto val="1"/>
        <c:lblAlgn val="ctr"/>
        <c:lblOffset val="100"/>
        <c:noMultiLvlLbl val="1"/>
      </c:catAx>
      <c:valAx>
        <c:axId val="68172617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704527632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New Enrollments (6 Months)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04527632"/>
        <c:axId val="681726176"/>
      </c:barChart>
      <c:catAx>
        <c:axId val="70452763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1726176"/>
        <c:crosses val="autoZero"/>
        <c:auto val="1"/>
        <c:lblAlgn val="ctr"/>
        <c:lblOffset val="100"/>
        <c:noMultiLvlLbl val="1"/>
      </c:catAx>
      <c:valAx>
        <c:axId val="681726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4527632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66869746729561"/>
          <c:y val="5.3602568296185885E-2"/>
          <c:w val="0.9316955663560923"/>
          <c:h val="0.74890350805274708"/>
        </c:manualLayout>
      </c:layout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04527632"/>
        <c:axId val="681726176"/>
      </c:barChart>
      <c:catAx>
        <c:axId val="704527632"/>
        <c:scaling>
          <c:orientation val="minMax"/>
        </c:scaling>
        <c:delete val="1"/>
        <c:axPos val="b"/>
        <c:numFmt formatCode="m/d/yyyy" sourceLinked="1"/>
        <c:majorTickMark val="out"/>
        <c:minorTickMark val="none"/>
        <c:tickLblPos val="nextTo"/>
        <c:crossAx val="681726176"/>
        <c:crosses val="autoZero"/>
        <c:auto val="1"/>
        <c:lblAlgn val="ctr"/>
        <c:lblOffset val="100"/>
        <c:noMultiLvlLbl val="1"/>
      </c:catAx>
      <c:valAx>
        <c:axId val="6817261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4527632"/>
        <c:crosses val="autoZero"/>
        <c:crossBetween val="between"/>
        <c:majorUnit val="1"/>
        <c:minorUnit val="1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New Enrollments (6 Months)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5842618729262617E-2"/>
          <c:y val="0.15447730112453145"/>
          <c:w val="0.9316955663560923"/>
          <c:h val="0.7489035080527470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'6 Month New Enrollments'!$B$19:$B$24</c:f>
              <c:numCache>
                <c:formatCode>m/d/yyyy</c:formatCode>
                <c:ptCount val="6"/>
                <c:pt idx="0">
                  <c:v>45931</c:v>
                </c:pt>
                <c:pt idx="1">
                  <c:v>45962</c:v>
                </c:pt>
                <c:pt idx="2">
                  <c:v>45992</c:v>
                </c:pt>
                <c:pt idx="3">
                  <c:v>46023</c:v>
                </c:pt>
                <c:pt idx="4">
                  <c:v>46054</c:v>
                </c:pt>
                <c:pt idx="5">
                  <c:v>46082</c:v>
                </c:pt>
              </c:numCache>
            </c:numRef>
          </c:cat>
          <c:val>
            <c:numRef>
              <c:f>'6 Month New Enrollments'!$C$19:$C$24</c:f>
              <c:numCache>
                <c:formatCode>General</c:formatCode>
                <c:ptCount val="6"/>
                <c:pt idx="0">
                  <c:v>0</c:v>
                </c:pt>
                <c:pt idx="1">
                  <c:v>6</c:v>
                </c:pt>
                <c:pt idx="2">
                  <c:v>1</c:v>
                </c:pt>
                <c:pt idx="3">
                  <c:v>1</c:v>
                </c:pt>
                <c:pt idx="4">
                  <c:v>5</c:v>
                </c:pt>
                <c:pt idx="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77-442B-8992-6E4756BC57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04527632"/>
        <c:axId val="681726176"/>
      </c:barChart>
      <c:dateAx>
        <c:axId val="70452763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1726176"/>
        <c:crosses val="autoZero"/>
        <c:auto val="1"/>
        <c:lblOffset val="100"/>
        <c:baseTimeUnit val="months"/>
      </c:dateAx>
      <c:valAx>
        <c:axId val="681726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4527632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SDP Enrollments</a:t>
            </a:r>
            <a:r>
              <a:rPr lang="en-US" baseline="0"/>
              <a:t> by Month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638975680"/>
        <c:axId val="1776315232"/>
      </c:barChart>
      <c:catAx>
        <c:axId val="1638975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6315232"/>
        <c:crosses val="autoZero"/>
        <c:auto val="1"/>
        <c:lblAlgn val="ctr"/>
        <c:lblOffset val="100"/>
        <c:noMultiLvlLbl val="0"/>
      </c:catAx>
      <c:valAx>
        <c:axId val="177631523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6389756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638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956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712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0367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340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7865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774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4520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122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523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571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37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996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379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99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366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538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2AC24A9-CCB6-4F8D-B8DB-C2F3692CFA5A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816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  <p:sldLayoutId id="2147483745" r:id="rId15"/>
    <p:sldLayoutId id="2147483746" r:id="rId16"/>
    <p:sldLayoutId id="214748374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630F303-B43A-8A26-49F8-BA5E2AC421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35000"/>
          </a:blip>
          <a:srcRect t="23986"/>
          <a:stretch/>
        </p:blipFill>
        <p:spPr>
          <a:xfrm>
            <a:off x="0" y="19061"/>
            <a:ext cx="12191979" cy="6857989"/>
          </a:xfrm>
          <a:prstGeom prst="rect">
            <a:avLst/>
          </a:prstGeom>
        </p:spPr>
      </p:pic>
      <p:grpSp>
        <p:nvGrpSpPr>
          <p:cNvPr id="6" name="Group 8">
            <a:extLst>
              <a:ext uri="{FF2B5EF4-FFF2-40B4-BE49-F238E27FC236}">
                <a16:creationId xmlns:a16="http://schemas.microsoft.com/office/drawing/2014/main" id="{503816F2-40D5-4C23-AF57-063E39236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DBF222D0-66E9-48F8-B249-75AF858DFD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5312FABD-B1AF-4E20-A8BF-0A6F0C42C8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E6E2E6E5-F3C0-4B1A-8CEF-1F057A2804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0">
              <a:extLst>
                <a:ext uri="{FF2B5EF4-FFF2-40B4-BE49-F238E27FC236}">
                  <a16:creationId xmlns:a16="http://schemas.microsoft.com/office/drawing/2014/main" id="{850A45DB-9259-4551-88A8-0D3D3E4FD4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615A3848-AC67-4C67-A516-2823179F0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13BA5F40-CE6A-44DD-BBCE-EA36A12F39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61F3536-BC3C-2803-FBF7-B18B8F55E4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83428" y="1324769"/>
            <a:ext cx="8574622" cy="2616199"/>
          </a:xfrm>
        </p:spPr>
        <p:txBody>
          <a:bodyPr>
            <a:normAutofit/>
          </a:bodyPr>
          <a:lstStyle/>
          <a:p>
            <a:r>
              <a:rPr lang="en-US" dirty="0"/>
              <a:t>SDP Client Data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ABD203-F7FC-EBEE-C136-9E656496F0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>
            <a:normAutofit/>
          </a:bodyPr>
          <a:lstStyle/>
          <a:p>
            <a:r>
              <a:rPr lang="en-US" sz="2800" dirty="0"/>
              <a:t>March 2026</a:t>
            </a:r>
          </a:p>
          <a:p>
            <a:r>
              <a:rPr lang="en-US" sz="2800" dirty="0"/>
              <a:t>SDAC</a:t>
            </a:r>
          </a:p>
        </p:txBody>
      </p:sp>
    </p:spTree>
    <p:extLst>
      <p:ext uri="{BB962C8B-B14F-4D97-AF65-F5344CB8AC3E}">
        <p14:creationId xmlns:p14="http://schemas.microsoft.com/office/powerpoint/2010/main" val="39528654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44BAD-E237-32AA-096C-59EE4C31D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971" y="99752"/>
            <a:ext cx="10509504" cy="1076914"/>
          </a:xfrm>
        </p:spPr>
        <p:txBody>
          <a:bodyPr anchor="ctr">
            <a:normAutofit/>
          </a:bodyPr>
          <a:lstStyle/>
          <a:p>
            <a:r>
              <a:rPr lang="en-US" dirty="0"/>
              <a:t>Language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C3C85381-B4CA-924C-747F-83DD01FE479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4087763"/>
              </p:ext>
            </p:extLst>
          </p:nvPr>
        </p:nvGraphicFramePr>
        <p:xfrm>
          <a:off x="1516828" y="946673"/>
          <a:ext cx="9025665" cy="5432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643812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FF5BD69-16F2-E806-3219-F6CC13718A6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82750" y="100013"/>
            <a:ext cx="10509250" cy="1076325"/>
          </a:xfrm>
        </p:spPr>
        <p:txBody>
          <a:bodyPr anchor="ctr">
            <a:normAutofit/>
          </a:bodyPr>
          <a:lstStyle/>
          <a:p>
            <a:r>
              <a:rPr lang="en-US" dirty="0"/>
              <a:t>Ethnicity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CFC74656-CD63-8369-46F0-15FA5599787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145221"/>
              </p:ext>
            </p:extLst>
          </p:nvPr>
        </p:nvGraphicFramePr>
        <p:xfrm>
          <a:off x="2194560" y="1008931"/>
          <a:ext cx="8810513" cy="51767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79578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EAB07-05F3-8E83-E4EA-E5E69AA27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B588B-C866-713E-EFC3-FEB9D9F14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2" y="1911927"/>
            <a:ext cx="9337882" cy="3407635"/>
          </a:xfrm>
        </p:spPr>
        <p:txBody>
          <a:bodyPr>
            <a:normAutofit fontScale="92500" lnSpcReduction="20000"/>
          </a:bodyPr>
          <a:lstStyle/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sz="2800" dirty="0"/>
              <a:t>As of 3/1/2026 NBRC has a total of 117 SDP participants.</a:t>
            </a:r>
          </a:p>
          <a:p>
            <a:pPr marL="457200" lvl="1" indent="0">
              <a:buNone/>
            </a:pPr>
            <a:endParaRPr lang="en-US" sz="2800" dirty="0"/>
          </a:p>
          <a:p>
            <a:pPr lvl="2"/>
            <a:r>
              <a:rPr lang="en-US" sz="2800" dirty="0"/>
              <a:t>3 participants that are shared OUT and ARE included in this total for the data.</a:t>
            </a:r>
          </a:p>
          <a:p>
            <a:pPr lvl="2"/>
            <a:r>
              <a:rPr lang="en-US" sz="2800" dirty="0"/>
              <a:t>4 participants are shared IN and are NOT included in this data.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159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96475-E043-F20D-FAEB-1EEDF06E5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2677" y="329217"/>
            <a:ext cx="10018713" cy="1752599"/>
          </a:xfrm>
        </p:spPr>
        <p:txBody>
          <a:bodyPr/>
          <a:lstStyle/>
          <a:p>
            <a:r>
              <a:rPr lang="en-US" dirty="0"/>
              <a:t>SDP Enrollment Over Time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36F111B-EB60-D62F-619A-897D924D26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2103369"/>
              </p:ext>
            </p:extLst>
          </p:nvPr>
        </p:nvGraphicFramePr>
        <p:xfrm>
          <a:off x="1484313" y="3589506"/>
          <a:ext cx="6609100" cy="2636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B36F111B-EB60-D62F-619A-897D924D26B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2071527"/>
              </p:ext>
            </p:extLst>
          </p:nvPr>
        </p:nvGraphicFramePr>
        <p:xfrm>
          <a:off x="275317" y="1587935"/>
          <a:ext cx="11641365" cy="46377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18940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B70DF-AA60-F889-6512-D61E00AE0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000000"/>
                </a:solidFill>
              </a:rPr>
              <a:t>Clients Currently in Transition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B8C659A-7FD4-119E-3E7D-F0E4CC07FD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86984" y="2657168"/>
            <a:ext cx="3549121" cy="1828800"/>
          </a:xfrm>
        </p:spPr>
        <p:txBody>
          <a:bodyPr/>
          <a:lstStyle/>
          <a:p>
            <a:r>
              <a:rPr lang="en-US" dirty="0"/>
              <a:t>Our “PCP” category groups in clients who have started or completed their PCP.  This is the beginning process of enrolling into the program.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BDD23F3D-150D-111C-EC36-BE544A012E6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2715836"/>
              </p:ext>
            </p:extLst>
          </p:nvPr>
        </p:nvGraphicFramePr>
        <p:xfrm>
          <a:off x="5230761" y="826065"/>
          <a:ext cx="6154994" cy="51421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9668F44-8ACB-1CAD-1356-420F905A68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478699"/>
              </p:ext>
            </p:extLst>
          </p:nvPr>
        </p:nvGraphicFramePr>
        <p:xfrm>
          <a:off x="5481238" y="1872487"/>
          <a:ext cx="5654040" cy="30492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50032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10000"/>
              </a:schemeClr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E2422-FA03-D8EB-BD22-8DD774E3C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2897" y="269753"/>
            <a:ext cx="9742318" cy="1752599"/>
          </a:xfrm>
        </p:spPr>
        <p:txBody>
          <a:bodyPr>
            <a:normAutofit/>
          </a:bodyPr>
          <a:lstStyle/>
          <a:p>
            <a:r>
              <a:rPr lang="en-US" dirty="0"/>
              <a:t>New Enrollments Past 6 Months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79668F44-8ACB-1CAD-1356-420F905A68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6391527"/>
              </p:ext>
            </p:extLst>
          </p:nvPr>
        </p:nvGraphicFramePr>
        <p:xfrm>
          <a:off x="1484313" y="1889760"/>
          <a:ext cx="10018712" cy="3901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79668F44-8ACB-1CAD-1356-420F905A68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975923"/>
              </p:ext>
            </p:extLst>
          </p:nvPr>
        </p:nvGraphicFramePr>
        <p:xfrm>
          <a:off x="1633605" y="2022352"/>
          <a:ext cx="9742318" cy="3621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9668F44-8ACB-1CAD-1356-420F905A68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0473138"/>
              </p:ext>
            </p:extLst>
          </p:nvPr>
        </p:nvGraphicFramePr>
        <p:xfrm>
          <a:off x="2346890" y="1904365"/>
          <a:ext cx="7101910" cy="3739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79668F44-8ACB-1CAD-1356-420F905A68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8797708"/>
              </p:ext>
            </p:extLst>
          </p:nvPr>
        </p:nvGraphicFramePr>
        <p:xfrm>
          <a:off x="3268980" y="1904365"/>
          <a:ext cx="6576130" cy="37539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238156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44BAD-E237-32AA-096C-59EE4C31D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anchor="ctr">
            <a:normAutofit/>
          </a:bodyPr>
          <a:lstStyle/>
          <a:p>
            <a:r>
              <a:rPr lang="en-US" dirty="0"/>
              <a:t>Monthly Enrollments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8052E30-D28A-C0C7-FA43-40559FB98A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4117636"/>
              </p:ext>
            </p:extLst>
          </p:nvPr>
        </p:nvGraphicFramePr>
        <p:xfrm>
          <a:off x="1968649" y="1411558"/>
          <a:ext cx="9004151" cy="46449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8052E30-D28A-C0C7-FA43-40559FB98A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2069566"/>
              </p:ext>
            </p:extLst>
          </p:nvPr>
        </p:nvGraphicFramePr>
        <p:xfrm>
          <a:off x="1968649" y="1411558"/>
          <a:ext cx="8876331" cy="46449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8052E30-D28A-C0C7-FA43-40559FB98A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4581330"/>
              </p:ext>
            </p:extLst>
          </p:nvPr>
        </p:nvGraphicFramePr>
        <p:xfrm>
          <a:off x="1968649" y="1411558"/>
          <a:ext cx="8876331" cy="45074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117378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44BAD-E237-32AA-096C-59EE4C31D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anchor="ctr">
            <a:normAutofit/>
          </a:bodyPr>
          <a:lstStyle/>
          <a:p>
            <a:r>
              <a:rPr lang="en-US" dirty="0"/>
              <a:t>Eligibility Diagnosis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1EEF26B-51ED-8E8C-4C2F-E7693D6004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7817170"/>
              </p:ext>
            </p:extLst>
          </p:nvPr>
        </p:nvGraphicFramePr>
        <p:xfrm>
          <a:off x="2792361" y="1337187"/>
          <a:ext cx="8318091" cy="4807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91EEF26B-51ED-8E8C-4C2F-E7693D6004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0729731"/>
              </p:ext>
            </p:extLst>
          </p:nvPr>
        </p:nvGraphicFramePr>
        <p:xfrm>
          <a:off x="2792361" y="1337187"/>
          <a:ext cx="8318091" cy="4709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05511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44BAD-E237-32AA-096C-59EE4C31D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4194" y="40686"/>
            <a:ext cx="10509504" cy="1076914"/>
          </a:xfrm>
        </p:spPr>
        <p:txBody>
          <a:bodyPr anchor="ctr">
            <a:normAutofit/>
          </a:bodyPr>
          <a:lstStyle/>
          <a:p>
            <a:r>
              <a:rPr lang="en-US" dirty="0"/>
              <a:t>Age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88E566F0-5F57-4343-B5C3-7060ABA1D6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3216253"/>
              </p:ext>
            </p:extLst>
          </p:nvPr>
        </p:nvGraphicFramePr>
        <p:xfrm>
          <a:off x="1954482" y="1117601"/>
          <a:ext cx="8600030" cy="45438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8E566F0-5F57-4343-B5C3-7060ABA1D6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9927834"/>
              </p:ext>
            </p:extLst>
          </p:nvPr>
        </p:nvGraphicFramePr>
        <p:xfrm>
          <a:off x="1954482" y="1117600"/>
          <a:ext cx="8600030" cy="45438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88E566F0-5F57-4343-B5C3-7060ABA1D6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6374417"/>
              </p:ext>
            </p:extLst>
          </p:nvPr>
        </p:nvGraphicFramePr>
        <p:xfrm>
          <a:off x="2064774" y="1196502"/>
          <a:ext cx="8489738" cy="42997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22793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44BAD-E237-32AA-096C-59EE4C31D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anchor="ctr">
            <a:normAutofit/>
          </a:bodyPr>
          <a:lstStyle/>
          <a:p>
            <a:r>
              <a:rPr lang="en-US" dirty="0"/>
              <a:t>Gender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A20B84DF-F20F-1436-C063-EE0FCA7EBB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7049628"/>
              </p:ext>
            </p:extLst>
          </p:nvPr>
        </p:nvGraphicFramePr>
        <p:xfrm>
          <a:off x="1775012" y="1721224"/>
          <a:ext cx="9800216" cy="4496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442528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5281</TotalTime>
  <Words>160</Words>
  <Application>Microsoft Office PowerPoint</Application>
  <PresentationFormat>Widescreen</PresentationFormat>
  <Paragraphs>40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Corbel</vt:lpstr>
      <vt:lpstr>Parallax</vt:lpstr>
      <vt:lpstr>SDP Client Data</vt:lpstr>
      <vt:lpstr>Updates</vt:lpstr>
      <vt:lpstr>SDP Enrollment Over Time</vt:lpstr>
      <vt:lpstr>Clients Currently in Transition</vt:lpstr>
      <vt:lpstr>New Enrollments Past 6 Months</vt:lpstr>
      <vt:lpstr>Monthly Enrollments</vt:lpstr>
      <vt:lpstr>Eligibility Diagnosis</vt:lpstr>
      <vt:lpstr>Age</vt:lpstr>
      <vt:lpstr>Gender</vt:lpstr>
      <vt:lpstr>Language</vt:lpstr>
      <vt:lpstr>Ethnicity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SDP Statistics</dc:title>
  <dc:creator>Katie S. Gallagher EXT 1261 (SD5)</dc:creator>
  <cp:lastModifiedBy>Yang Ausherman (SD5) Ext.1144</cp:lastModifiedBy>
  <cp:revision>102</cp:revision>
  <dcterms:created xsi:type="dcterms:W3CDTF">2023-01-06T23:45:05Z</dcterms:created>
  <dcterms:modified xsi:type="dcterms:W3CDTF">2026-03-04T00:26:30Z</dcterms:modified>
</cp:coreProperties>
</file>