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6" r:id="rId2"/>
    <p:sldId id="262" r:id="rId3"/>
    <p:sldId id="267" r:id="rId4"/>
    <p:sldId id="269" r:id="rId5"/>
    <p:sldId id="268" r:id="rId6"/>
    <p:sldId id="265" r:id="rId7"/>
    <p:sldId id="263" r:id="rId8"/>
    <p:sldId id="260" r:id="rId9"/>
    <p:sldId id="264" r:id="rId10"/>
    <p:sldId id="266" r:id="rId11"/>
    <p:sldId id="27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A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P%20Statistics%20Ongoing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P%20Statistics%20Ongoing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P%20Statistics%20Ongoing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P%20Statistics%20Ongoing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P%20Statistics%20Ongoing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P%20Statistics%20Ongoing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P%20Statistics%20Ongoing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P%20Statistics%20Ongoing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P%20Statistics%20Ongoing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P%20Statistics%20Ongoing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P%20Statistics%20Ongoing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SDP</a:t>
            </a:r>
            <a:r>
              <a:rPr lang="en-US" baseline="0"/>
              <a:t> Enrollment Over Time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6889057041639704E-3"/>
          <c:y val="0.12032161723188708"/>
          <c:w val="0.97610550931354911"/>
          <c:h val="0.75963438757481128"/>
        </c:manualLayout>
      </c:layout>
      <c:lineChart>
        <c:grouping val="standard"/>
        <c:varyColors val="0"/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47301727"/>
        <c:axId val="747302143"/>
      </c:lineChart>
      <c:catAx>
        <c:axId val="747301727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7302143"/>
        <c:crosses val="autoZero"/>
        <c:auto val="1"/>
        <c:lblAlgn val="ctr"/>
        <c:lblOffset val="100"/>
        <c:noMultiLvlLbl val="1"/>
      </c:catAx>
      <c:valAx>
        <c:axId val="747302143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7473017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Language</a:t>
            </a:r>
            <a:r>
              <a:rPr lang="en-US" baseline="0"/>
              <a:t> of SDP Enrollments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Language!$A$2:$A$13</c:f>
              <c:strCache>
                <c:ptCount val="12"/>
                <c:pt idx="0">
                  <c:v>Arabic</c:v>
                </c:pt>
                <c:pt idx="1">
                  <c:v>Chinese</c:v>
                </c:pt>
                <c:pt idx="2">
                  <c:v>English</c:v>
                </c:pt>
                <c:pt idx="3">
                  <c:v>French</c:v>
                </c:pt>
                <c:pt idx="4">
                  <c:v>Hindi</c:v>
                </c:pt>
                <c:pt idx="5">
                  <c:v>Japanese</c:v>
                </c:pt>
                <c:pt idx="6">
                  <c:v>Korean</c:v>
                </c:pt>
                <c:pt idx="7">
                  <c:v>Portuguese</c:v>
                </c:pt>
                <c:pt idx="8">
                  <c:v>Russian</c:v>
                </c:pt>
                <c:pt idx="9">
                  <c:v>Spanish</c:v>
                </c:pt>
                <c:pt idx="10">
                  <c:v>Tagalog</c:v>
                </c:pt>
                <c:pt idx="11">
                  <c:v>Vietnamese</c:v>
                </c:pt>
              </c:strCache>
            </c:strRef>
          </c:cat>
          <c:val>
            <c:numRef>
              <c:f>Language!$B$2:$B$13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93</c:v>
                </c:pt>
                <c:pt idx="3">
                  <c:v>0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89-4B62-9A73-7BE09249AF9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536141727"/>
        <c:axId val="1536140895"/>
      </c:barChart>
      <c:catAx>
        <c:axId val="15361417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6140895"/>
        <c:crosses val="autoZero"/>
        <c:auto val="1"/>
        <c:lblAlgn val="ctr"/>
        <c:lblOffset val="100"/>
        <c:noMultiLvlLbl val="0"/>
      </c:catAx>
      <c:valAx>
        <c:axId val="1536140895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5361417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Ethnicity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12084729775454E-2"/>
          <c:y val="0.13486730920638518"/>
          <c:w val="0.94718566111492319"/>
          <c:h val="0.7553007502818364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Ethnicity!$A$17:$A$23</c:f>
              <c:strCache>
                <c:ptCount val="7"/>
                <c:pt idx="0">
                  <c:v>White</c:v>
                </c:pt>
                <c:pt idx="1">
                  <c:v>Black/African American</c:v>
                </c:pt>
                <c:pt idx="2">
                  <c:v>Hispanic</c:v>
                </c:pt>
                <c:pt idx="3">
                  <c:v>Other</c:v>
                </c:pt>
                <c:pt idx="4">
                  <c:v>Asian</c:v>
                </c:pt>
                <c:pt idx="5">
                  <c:v>Filipino</c:v>
                </c:pt>
                <c:pt idx="6">
                  <c:v>Native American </c:v>
                </c:pt>
              </c:strCache>
            </c:strRef>
          </c:cat>
          <c:val>
            <c:numRef>
              <c:f>Ethnicity!$B$17:$B$23</c:f>
              <c:numCache>
                <c:formatCode>General</c:formatCode>
                <c:ptCount val="7"/>
                <c:pt idx="0">
                  <c:v>55</c:v>
                </c:pt>
                <c:pt idx="1">
                  <c:v>8</c:v>
                </c:pt>
                <c:pt idx="2">
                  <c:v>9</c:v>
                </c:pt>
                <c:pt idx="3">
                  <c:v>18</c:v>
                </c:pt>
                <c:pt idx="4">
                  <c:v>3</c:v>
                </c:pt>
                <c:pt idx="5">
                  <c:v>3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8A-4795-8D9B-5BF14B19914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677308831"/>
        <c:axId val="677311711"/>
      </c:barChart>
      <c:catAx>
        <c:axId val="677308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7311711"/>
        <c:crosses val="autoZero"/>
        <c:auto val="1"/>
        <c:lblAlgn val="ctr"/>
        <c:lblOffset val="100"/>
        <c:noMultiLvlLbl val="0"/>
      </c:catAx>
      <c:valAx>
        <c:axId val="67731171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6773088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SDP</a:t>
            </a:r>
            <a:r>
              <a:rPr lang="en-US" baseline="0"/>
              <a:t> Enrollment Over Time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9019633097065104E-2"/>
          <c:y val="2.5710649111954091E-3"/>
          <c:w val="0.97318561869677656"/>
          <c:h val="0.78427980534597808"/>
        </c:manualLayout>
      </c:layout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8637105700233607E-2"/>
                      <c:h val="7.934486575112548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0763-44EA-B2A0-69456AAB8C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'Enrollment Year'!$B$50:$B$78</c:f>
              <c:numCache>
                <c:formatCode>mmm\-yy</c:formatCode>
                <c:ptCount val="29"/>
                <c:pt idx="0">
                  <c:v>45017</c:v>
                </c:pt>
                <c:pt idx="1">
                  <c:v>45047</c:v>
                </c:pt>
                <c:pt idx="2">
                  <c:v>45078</c:v>
                </c:pt>
                <c:pt idx="3">
                  <c:v>45108</c:v>
                </c:pt>
                <c:pt idx="4">
                  <c:v>45139</c:v>
                </c:pt>
                <c:pt idx="5">
                  <c:v>45170</c:v>
                </c:pt>
                <c:pt idx="6">
                  <c:v>45200</c:v>
                </c:pt>
                <c:pt idx="7">
                  <c:v>45231</c:v>
                </c:pt>
                <c:pt idx="8">
                  <c:v>45261</c:v>
                </c:pt>
                <c:pt idx="9">
                  <c:v>45292</c:v>
                </c:pt>
                <c:pt idx="10">
                  <c:v>45323</c:v>
                </c:pt>
                <c:pt idx="11">
                  <c:v>45352</c:v>
                </c:pt>
                <c:pt idx="12">
                  <c:v>45383</c:v>
                </c:pt>
                <c:pt idx="13">
                  <c:v>45413</c:v>
                </c:pt>
                <c:pt idx="14">
                  <c:v>45444</c:v>
                </c:pt>
                <c:pt idx="15">
                  <c:v>45474</c:v>
                </c:pt>
                <c:pt idx="16">
                  <c:v>45505</c:v>
                </c:pt>
                <c:pt idx="17">
                  <c:v>45536</c:v>
                </c:pt>
                <c:pt idx="18" formatCode="m/d/yyyy">
                  <c:v>45566</c:v>
                </c:pt>
                <c:pt idx="19" formatCode="m/d/yyyy">
                  <c:v>45597</c:v>
                </c:pt>
                <c:pt idx="20" formatCode="d\-mmm">
                  <c:v>45627</c:v>
                </c:pt>
                <c:pt idx="21" formatCode="d\-mmm">
                  <c:v>45658</c:v>
                </c:pt>
                <c:pt idx="22" formatCode="d\-mmm">
                  <c:v>45689</c:v>
                </c:pt>
                <c:pt idx="23" formatCode="d\-mmm">
                  <c:v>45717</c:v>
                </c:pt>
                <c:pt idx="24" formatCode="m/d/yyyy">
                  <c:v>45748</c:v>
                </c:pt>
                <c:pt idx="25" formatCode="m/d/yyyy">
                  <c:v>45778</c:v>
                </c:pt>
                <c:pt idx="26" formatCode="m/d/yyyy">
                  <c:v>45809</c:v>
                </c:pt>
                <c:pt idx="27" formatCode="m/d/yyyy">
                  <c:v>45839</c:v>
                </c:pt>
                <c:pt idx="28" formatCode="m/d/yyyy">
                  <c:v>45870</c:v>
                </c:pt>
              </c:numCache>
            </c:numRef>
          </c:cat>
          <c:val>
            <c:numRef>
              <c:f>'Enrollment Year'!$C$50:$C$78</c:f>
              <c:numCache>
                <c:formatCode>General</c:formatCode>
                <c:ptCount val="29"/>
                <c:pt idx="0">
                  <c:v>29</c:v>
                </c:pt>
                <c:pt idx="1">
                  <c:v>31</c:v>
                </c:pt>
                <c:pt idx="2">
                  <c:v>35</c:v>
                </c:pt>
                <c:pt idx="3">
                  <c:v>36</c:v>
                </c:pt>
                <c:pt idx="4">
                  <c:v>37</c:v>
                </c:pt>
                <c:pt idx="5">
                  <c:v>38</c:v>
                </c:pt>
                <c:pt idx="6">
                  <c:v>40</c:v>
                </c:pt>
                <c:pt idx="7">
                  <c:v>43</c:v>
                </c:pt>
                <c:pt idx="8">
                  <c:v>44</c:v>
                </c:pt>
                <c:pt idx="9">
                  <c:v>47</c:v>
                </c:pt>
                <c:pt idx="10">
                  <c:v>47</c:v>
                </c:pt>
                <c:pt idx="11">
                  <c:v>48</c:v>
                </c:pt>
                <c:pt idx="12">
                  <c:v>49</c:v>
                </c:pt>
                <c:pt idx="13">
                  <c:v>51</c:v>
                </c:pt>
                <c:pt idx="14">
                  <c:v>54</c:v>
                </c:pt>
                <c:pt idx="15">
                  <c:v>61</c:v>
                </c:pt>
                <c:pt idx="16">
                  <c:v>63</c:v>
                </c:pt>
                <c:pt idx="17">
                  <c:v>67</c:v>
                </c:pt>
                <c:pt idx="18">
                  <c:v>72</c:v>
                </c:pt>
                <c:pt idx="19">
                  <c:v>75</c:v>
                </c:pt>
                <c:pt idx="20">
                  <c:v>84</c:v>
                </c:pt>
                <c:pt idx="21">
                  <c:v>84</c:v>
                </c:pt>
                <c:pt idx="22">
                  <c:v>84</c:v>
                </c:pt>
                <c:pt idx="23">
                  <c:v>85</c:v>
                </c:pt>
                <c:pt idx="24">
                  <c:v>87</c:v>
                </c:pt>
                <c:pt idx="25">
                  <c:v>90</c:v>
                </c:pt>
                <c:pt idx="26">
                  <c:v>94</c:v>
                </c:pt>
                <c:pt idx="27">
                  <c:v>94</c:v>
                </c:pt>
                <c:pt idx="28">
                  <c:v>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763-44EA-B2A0-69456AAB8CD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47301727"/>
        <c:axId val="747302143"/>
      </c:lineChart>
      <c:dateAx>
        <c:axId val="747301727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7302143"/>
        <c:crosses val="autoZero"/>
        <c:auto val="1"/>
        <c:lblOffset val="100"/>
        <c:baseTimeUnit val="months"/>
      </c:dateAx>
      <c:valAx>
        <c:axId val="747302143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7473017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Client Currently in  Transition </a:t>
            </a:r>
          </a:p>
        </c:rich>
      </c:tx>
      <c:layout>
        <c:manualLayout>
          <c:xMode val="edge"/>
          <c:yMode val="edge"/>
          <c:x val="0.39804573835338269"/>
          <c:y val="3.24073292014925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cat>
            <c:strRef>
              <c:f>'Transition Clients'!$B$2:$B$4</c:f>
              <c:strCache>
                <c:ptCount val="3"/>
                <c:pt idx="0">
                  <c:v>Outreach/PCP</c:v>
                </c:pt>
                <c:pt idx="1">
                  <c:v>Individual Budget</c:v>
                </c:pt>
                <c:pt idx="2">
                  <c:v>Spending  Plan</c:v>
                </c:pt>
              </c:strCache>
            </c:strRef>
          </c:cat>
          <c:val>
            <c:numRef>
              <c:f>'Transition Clients'!$D$2:$D$4</c:f>
              <c:numCache>
                <c:formatCode>General</c:formatCode>
                <c:ptCount val="3"/>
                <c:pt idx="0">
                  <c:v>8</c:v>
                </c:pt>
                <c:pt idx="1">
                  <c:v>15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DB-4A26-BC56-936E2E0DC4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39637536"/>
        <c:axId val="542902448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1">
                      <a:shade val="76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'Transition Clients'!$B$2:$B$4</c15:sqref>
                        </c15:formulaRef>
                      </c:ext>
                    </c:extLst>
                    <c:strCache>
                      <c:ptCount val="3"/>
                      <c:pt idx="0">
                        <c:v>Outreach/PCP</c:v>
                      </c:pt>
                      <c:pt idx="1">
                        <c:v>Individual Budget</c:v>
                      </c:pt>
                      <c:pt idx="2">
                        <c:v>Spending  Plan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'Transition Clients'!$C$2:$C$4</c15:sqref>
                        </c15:formulaRef>
                      </c:ext>
                    </c:extLst>
                    <c:numCache>
                      <c:formatCode>General</c:formatCode>
                      <c:ptCount val="3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06DB-4A26-BC56-936E2E0DC413}"/>
                  </c:ext>
                </c:extLst>
              </c15:ser>
            </c15:filteredBarSeries>
          </c:ext>
        </c:extLst>
      </c:barChart>
      <c:catAx>
        <c:axId val="839637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2902448"/>
        <c:crosses val="autoZero"/>
        <c:auto val="1"/>
        <c:lblAlgn val="ctr"/>
        <c:lblOffset val="100"/>
        <c:noMultiLvlLbl val="0"/>
      </c:catAx>
      <c:valAx>
        <c:axId val="542902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9637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New Enrollments (6 Months)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704527632"/>
        <c:axId val="681726176"/>
      </c:barChart>
      <c:catAx>
        <c:axId val="70452763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1726176"/>
        <c:crosses val="autoZero"/>
        <c:auto val="1"/>
        <c:lblAlgn val="ctr"/>
        <c:lblOffset val="100"/>
        <c:noMultiLvlLbl val="1"/>
      </c:catAx>
      <c:valAx>
        <c:axId val="68172617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704527632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New Enrollments (6 Months)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'6 Month New Enrollments'!$B$12:$B$17</c:f>
              <c:numCache>
                <c:formatCode>m/d/yyyy</c:formatCode>
                <c:ptCount val="6"/>
                <c:pt idx="0">
                  <c:v>45717</c:v>
                </c:pt>
                <c:pt idx="1">
                  <c:v>45748</c:v>
                </c:pt>
                <c:pt idx="2">
                  <c:v>45778</c:v>
                </c:pt>
                <c:pt idx="3">
                  <c:v>45809</c:v>
                </c:pt>
                <c:pt idx="4">
                  <c:v>45839</c:v>
                </c:pt>
                <c:pt idx="5">
                  <c:v>45870</c:v>
                </c:pt>
              </c:numCache>
            </c:numRef>
          </c:cat>
          <c:val>
            <c:numRef>
              <c:f>'6 Month New Enrollments'!$C$12:$C$17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3</c:v>
                </c:pt>
                <c:pt idx="4">
                  <c:v>0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EE-4D85-B804-BE6CA336FA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04527632"/>
        <c:axId val="681726176"/>
      </c:barChart>
      <c:dateAx>
        <c:axId val="70452763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1726176"/>
        <c:crosses val="autoZero"/>
        <c:auto val="1"/>
        <c:lblOffset val="100"/>
        <c:baseTimeUnit val="months"/>
      </c:dateAx>
      <c:valAx>
        <c:axId val="681726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4527632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SDP Enrollments</a:t>
            </a:r>
            <a:r>
              <a:rPr lang="en-US" baseline="0"/>
              <a:t> by Month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'Enrollment Month'!$A$2:$A$13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'Enrollment Month'!$B$2:$B$13</c:f>
              <c:numCache>
                <c:formatCode>General</c:formatCode>
                <c:ptCount val="12"/>
                <c:pt idx="0">
                  <c:v>6</c:v>
                </c:pt>
                <c:pt idx="1">
                  <c:v>6</c:v>
                </c:pt>
                <c:pt idx="2">
                  <c:v>6</c:v>
                </c:pt>
                <c:pt idx="3">
                  <c:v>5</c:v>
                </c:pt>
                <c:pt idx="4">
                  <c:v>8</c:v>
                </c:pt>
                <c:pt idx="5">
                  <c:v>11</c:v>
                </c:pt>
                <c:pt idx="6">
                  <c:v>8</c:v>
                </c:pt>
                <c:pt idx="7">
                  <c:v>11</c:v>
                </c:pt>
                <c:pt idx="8">
                  <c:v>7</c:v>
                </c:pt>
                <c:pt idx="9">
                  <c:v>8</c:v>
                </c:pt>
                <c:pt idx="10">
                  <c:v>11</c:v>
                </c:pt>
                <c:pt idx="1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07-44A0-8992-094BE1086BC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638975680"/>
        <c:axId val="1776315232"/>
      </c:barChart>
      <c:catAx>
        <c:axId val="1638975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6315232"/>
        <c:crosses val="autoZero"/>
        <c:auto val="1"/>
        <c:lblAlgn val="ctr"/>
        <c:lblOffset val="100"/>
        <c:noMultiLvlLbl val="0"/>
      </c:catAx>
      <c:valAx>
        <c:axId val="177631523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6389756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Eligibility Diagnosis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Eligibility!$A$3:$A$8</c:f>
              <c:strCache>
                <c:ptCount val="6"/>
                <c:pt idx="0">
                  <c:v>Cerebral Palsy</c:v>
                </c:pt>
                <c:pt idx="1">
                  <c:v>Epilepsy</c:v>
                </c:pt>
                <c:pt idx="2">
                  <c:v>Autism</c:v>
                </c:pt>
                <c:pt idx="3">
                  <c:v>Intellectual Disability</c:v>
                </c:pt>
                <c:pt idx="4">
                  <c:v>Other </c:v>
                </c:pt>
                <c:pt idx="5">
                  <c:v>Multiple</c:v>
                </c:pt>
              </c:strCache>
            </c:strRef>
          </c:cat>
          <c:val>
            <c:numRef>
              <c:f>Eligibility!$B$3:$B$8</c:f>
              <c:numCache>
                <c:formatCode>General</c:formatCode>
                <c:ptCount val="6"/>
                <c:pt idx="0">
                  <c:v>4</c:v>
                </c:pt>
                <c:pt idx="1">
                  <c:v>3</c:v>
                </c:pt>
                <c:pt idx="2">
                  <c:v>41</c:v>
                </c:pt>
                <c:pt idx="3">
                  <c:v>28</c:v>
                </c:pt>
                <c:pt idx="4">
                  <c:v>5</c:v>
                </c:pt>
                <c:pt idx="5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9E-4ADB-8B24-BA409E00582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439629904"/>
        <c:axId val="1439630736"/>
      </c:barChart>
      <c:catAx>
        <c:axId val="143962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9630736"/>
        <c:crosses val="autoZero"/>
        <c:auto val="1"/>
        <c:lblAlgn val="ctr"/>
        <c:lblOffset val="100"/>
        <c:noMultiLvlLbl val="0"/>
      </c:catAx>
      <c:valAx>
        <c:axId val="143963073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439629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Client</a:t>
            </a:r>
            <a:r>
              <a:rPr lang="en-US" baseline="0"/>
              <a:t> 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Age!$A$2:$A$8</c:f>
              <c:strCache>
                <c:ptCount val="7"/>
                <c:pt idx="0">
                  <c:v>Under 18</c:v>
                </c:pt>
                <c:pt idx="1">
                  <c:v>18-24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65+</c:v>
                </c:pt>
              </c:strCache>
            </c:strRef>
          </c:cat>
          <c:val>
            <c:numRef>
              <c:f>Age!$B$2:$B$8</c:f>
              <c:numCache>
                <c:formatCode>General</c:formatCode>
                <c:ptCount val="7"/>
                <c:pt idx="0">
                  <c:v>24</c:v>
                </c:pt>
                <c:pt idx="1">
                  <c:v>11</c:v>
                </c:pt>
                <c:pt idx="2">
                  <c:v>33</c:v>
                </c:pt>
                <c:pt idx="3">
                  <c:v>16</c:v>
                </c:pt>
                <c:pt idx="4">
                  <c:v>10</c:v>
                </c:pt>
                <c:pt idx="5">
                  <c:v>1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91-4854-AA40-FCE6F1B9DE7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307115936"/>
        <c:axId val="1307116352"/>
      </c:barChart>
      <c:catAx>
        <c:axId val="1307115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7116352"/>
        <c:crosses val="autoZero"/>
        <c:auto val="1"/>
        <c:lblAlgn val="ctr"/>
        <c:lblOffset val="100"/>
        <c:noMultiLvlLbl val="0"/>
      </c:catAx>
      <c:valAx>
        <c:axId val="130711635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307115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Gender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Gender!$A$2:$A$4</c:f>
              <c:strCache>
                <c:ptCount val="3"/>
                <c:pt idx="0">
                  <c:v>Male</c:v>
                </c:pt>
                <c:pt idx="1">
                  <c:v>Female</c:v>
                </c:pt>
                <c:pt idx="2">
                  <c:v>Other</c:v>
                </c:pt>
              </c:strCache>
            </c:strRef>
          </c:cat>
          <c:val>
            <c:numRef>
              <c:f>Gender!$B$2:$B$4</c:f>
              <c:numCache>
                <c:formatCode>General</c:formatCode>
                <c:ptCount val="3"/>
                <c:pt idx="0">
                  <c:v>60</c:v>
                </c:pt>
                <c:pt idx="1">
                  <c:v>36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44-4AD5-97EE-AAA0198C01F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774331744"/>
        <c:axId val="1774330080"/>
      </c:barChart>
      <c:catAx>
        <c:axId val="1774331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4330080"/>
        <c:crosses val="autoZero"/>
        <c:auto val="1"/>
        <c:lblAlgn val="ctr"/>
        <c:lblOffset val="100"/>
        <c:noMultiLvlLbl val="0"/>
      </c:catAx>
      <c:valAx>
        <c:axId val="177433008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74331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638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956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712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0367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34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786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774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4520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122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523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571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37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96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379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99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366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538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2AC24A9-CCB6-4F8D-B8DB-C2F3692CFA5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816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  <p:sldLayoutId id="214748374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630F303-B43A-8A26-49F8-BA5E2AC421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35000"/>
          </a:blip>
          <a:srcRect t="23986"/>
          <a:stretch/>
        </p:blipFill>
        <p:spPr>
          <a:xfrm>
            <a:off x="0" y="19061"/>
            <a:ext cx="12191979" cy="6857989"/>
          </a:xfrm>
          <a:prstGeom prst="rect">
            <a:avLst/>
          </a:prstGeom>
        </p:spPr>
      </p:pic>
      <p:grpSp>
        <p:nvGrpSpPr>
          <p:cNvPr id="6" name="Group 8">
            <a:extLst>
              <a:ext uri="{FF2B5EF4-FFF2-40B4-BE49-F238E27FC236}">
                <a16:creationId xmlns:a16="http://schemas.microsoft.com/office/drawing/2014/main" id="{503816F2-40D5-4C23-AF57-063E39236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DBF222D0-66E9-48F8-B249-75AF858DFD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5312FABD-B1AF-4E20-A8BF-0A6F0C42C8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E6E2E6E5-F3C0-4B1A-8CEF-1F057A2804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0">
              <a:extLst>
                <a:ext uri="{FF2B5EF4-FFF2-40B4-BE49-F238E27FC236}">
                  <a16:creationId xmlns:a16="http://schemas.microsoft.com/office/drawing/2014/main" id="{850A45DB-9259-4551-88A8-0D3D3E4FD4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615A3848-AC67-4C67-A516-2823179F0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13BA5F40-CE6A-44DD-BBCE-EA36A12F39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61F3536-BC3C-2803-FBF7-B18B8F55E4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8400" y="1614959"/>
            <a:ext cx="8574622" cy="2616199"/>
          </a:xfrm>
        </p:spPr>
        <p:txBody>
          <a:bodyPr>
            <a:normAutofit/>
          </a:bodyPr>
          <a:lstStyle/>
          <a:p>
            <a:r>
              <a:rPr lang="en-US" dirty="0"/>
              <a:t>SDP Client Data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ABD203-F7FC-EBEE-C136-9E656496F0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>
            <a:normAutofit/>
          </a:bodyPr>
          <a:lstStyle/>
          <a:p>
            <a:r>
              <a:rPr lang="en-US" dirty="0"/>
              <a:t>July 2025</a:t>
            </a:r>
          </a:p>
          <a:p>
            <a:r>
              <a:rPr lang="en-US" dirty="0"/>
              <a:t>SDAC</a:t>
            </a:r>
          </a:p>
        </p:txBody>
      </p:sp>
    </p:spTree>
    <p:extLst>
      <p:ext uri="{BB962C8B-B14F-4D97-AF65-F5344CB8AC3E}">
        <p14:creationId xmlns:p14="http://schemas.microsoft.com/office/powerpoint/2010/main" val="3952865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44BAD-E237-32AA-096C-59EE4C31D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971" y="99752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n-US" dirty="0"/>
              <a:t>Language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3C85381-B4CA-924C-747F-83DD01FE47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6356607"/>
              </p:ext>
            </p:extLst>
          </p:nvPr>
        </p:nvGraphicFramePr>
        <p:xfrm>
          <a:off x="2708404" y="1176666"/>
          <a:ext cx="8497859" cy="4458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64381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FF5BD69-16F2-E806-3219-F6CC13718A6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82750" y="100013"/>
            <a:ext cx="10509250" cy="1076325"/>
          </a:xfrm>
        </p:spPr>
        <p:txBody>
          <a:bodyPr anchor="ctr">
            <a:normAutofit/>
          </a:bodyPr>
          <a:lstStyle/>
          <a:p>
            <a:r>
              <a:rPr lang="en-US" dirty="0"/>
              <a:t>Ethnicity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CFC74656-CD63-8369-46F0-15FA5599787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790744"/>
              </p:ext>
            </p:extLst>
          </p:nvPr>
        </p:nvGraphicFramePr>
        <p:xfrm>
          <a:off x="1906621" y="1399456"/>
          <a:ext cx="9766570" cy="45052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79578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EAB07-05F3-8E83-E4EA-E5E69AA27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B588B-C866-713E-EFC3-FEB9D9F14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1" y="1911927"/>
            <a:ext cx="10018713" cy="3407635"/>
          </a:xfrm>
        </p:spPr>
        <p:txBody>
          <a:bodyPr>
            <a:normAutofit lnSpcReduction="10000"/>
          </a:bodyPr>
          <a:lstStyle/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sz="2800" dirty="0"/>
              <a:t>As of 07/01/2025 NBRC has a total of 97 SDP Participants.</a:t>
            </a:r>
          </a:p>
          <a:p>
            <a:pPr lvl="2"/>
            <a:r>
              <a:rPr lang="en-US" sz="2800" dirty="0"/>
              <a:t>3 Participants are currently set to enroll in August and are included in the 97 total.</a:t>
            </a:r>
          </a:p>
          <a:p>
            <a:pPr lvl="2"/>
            <a:r>
              <a:rPr lang="en-US" sz="2800" dirty="0"/>
              <a:t>4 shared Participants are not included in this total or the data.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159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96475-E043-F20D-FAEB-1EEDF06E5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2677" y="329217"/>
            <a:ext cx="10018713" cy="1752599"/>
          </a:xfrm>
        </p:spPr>
        <p:txBody>
          <a:bodyPr/>
          <a:lstStyle/>
          <a:p>
            <a:r>
              <a:rPr lang="en-US" dirty="0"/>
              <a:t>SDP Enrollment Over Time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B36F111B-EB60-D62F-619A-897D924D26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8114903"/>
              </p:ext>
            </p:extLst>
          </p:nvPr>
        </p:nvGraphicFramePr>
        <p:xfrm>
          <a:off x="1231392" y="1891016"/>
          <a:ext cx="10018714" cy="3686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B36F111B-EB60-D62F-619A-897D924D26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9997247"/>
              </p:ext>
            </p:extLst>
          </p:nvPr>
        </p:nvGraphicFramePr>
        <p:xfrm>
          <a:off x="540661" y="1891016"/>
          <a:ext cx="11110677" cy="46377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18940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B70DF-AA60-F889-6512-D61E00AE0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000000"/>
                </a:solidFill>
              </a:rPr>
              <a:t>Clients Currently in Transition</a:t>
            </a:r>
            <a:br>
              <a:rPr lang="en-US" sz="3600" dirty="0">
                <a:solidFill>
                  <a:srgbClr val="000000"/>
                </a:solidFill>
              </a:rPr>
            </a:br>
            <a:endParaRPr lang="en-US" sz="3600" dirty="0">
              <a:solidFill>
                <a:srgbClr val="000000"/>
              </a:solidFill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B8C659A-7FD4-119E-3E7D-F0E4CC07FD0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Our “PCP” category groups in clients who have started or completed their PCP. This is the beginning process of enrolling into the program.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DD23F3D-150D-111C-EC36-BE544A012E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6665024"/>
              </p:ext>
            </p:extLst>
          </p:nvPr>
        </p:nvGraphicFramePr>
        <p:xfrm>
          <a:off x="5754478" y="997084"/>
          <a:ext cx="5811709" cy="44990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50032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1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E2422-FA03-D8EB-BD22-8DD774E3C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706" y="685800"/>
            <a:ext cx="9742318" cy="1752599"/>
          </a:xfrm>
        </p:spPr>
        <p:txBody>
          <a:bodyPr>
            <a:normAutofit/>
          </a:bodyPr>
          <a:lstStyle/>
          <a:p>
            <a:r>
              <a:rPr lang="en-US" dirty="0"/>
              <a:t>New Enrollments Past 6 Months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79668F44-8ACB-1CAD-1356-420F905A68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6391527"/>
              </p:ext>
            </p:extLst>
          </p:nvPr>
        </p:nvGraphicFramePr>
        <p:xfrm>
          <a:off x="1484313" y="1889760"/>
          <a:ext cx="10018712" cy="3901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79668F44-8ACB-1CAD-1356-420F905A68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8840199"/>
              </p:ext>
            </p:extLst>
          </p:nvPr>
        </p:nvGraphicFramePr>
        <p:xfrm>
          <a:off x="1760704" y="1973191"/>
          <a:ext cx="9438237" cy="3690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38156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44BAD-E237-32AA-096C-59EE4C31D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n-US" dirty="0"/>
              <a:t>Monthly Enrollments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8052E30-D28A-C0C7-FA43-40559FB98A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4117636"/>
              </p:ext>
            </p:extLst>
          </p:nvPr>
        </p:nvGraphicFramePr>
        <p:xfrm>
          <a:off x="1968649" y="1411558"/>
          <a:ext cx="9004151" cy="46449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17378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44BAD-E237-32AA-096C-59EE4C31D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n-US" dirty="0"/>
              <a:t>Eligibility Diagnosis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91EEF26B-51ED-8E8C-4C2F-E7693D6004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0964249"/>
              </p:ext>
            </p:extLst>
          </p:nvPr>
        </p:nvGraphicFramePr>
        <p:xfrm>
          <a:off x="1990284" y="1461441"/>
          <a:ext cx="9498081" cy="4443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5511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44BAD-E237-32AA-096C-59EE4C31D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4194" y="40686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n-US" dirty="0"/>
              <a:t>Age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8E566F0-5F57-4343-B5C3-7060ABA1D6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3598862"/>
              </p:ext>
            </p:extLst>
          </p:nvPr>
        </p:nvGraphicFramePr>
        <p:xfrm>
          <a:off x="1954482" y="1117601"/>
          <a:ext cx="8600030" cy="4543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22793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44BAD-E237-32AA-096C-59EE4C31D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n-US" dirty="0"/>
              <a:t>Gender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A20B84DF-F20F-1436-C063-EE0FCA7EBB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5027241"/>
              </p:ext>
            </p:extLst>
          </p:nvPr>
        </p:nvGraphicFramePr>
        <p:xfrm>
          <a:off x="2749685" y="1411558"/>
          <a:ext cx="7765473" cy="45416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442528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4966</TotalTime>
  <Words>137</Words>
  <Application>Microsoft Office PowerPoint</Application>
  <PresentationFormat>Widescreen</PresentationFormat>
  <Paragraphs>33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Corbel</vt:lpstr>
      <vt:lpstr>Parallax</vt:lpstr>
      <vt:lpstr>SDP Client Data</vt:lpstr>
      <vt:lpstr>Updates</vt:lpstr>
      <vt:lpstr>SDP Enrollment Over Time</vt:lpstr>
      <vt:lpstr>Clients Currently in Transition </vt:lpstr>
      <vt:lpstr>New Enrollments Past 6 Months</vt:lpstr>
      <vt:lpstr>Monthly Enrollments</vt:lpstr>
      <vt:lpstr>Eligibility Diagnosis</vt:lpstr>
      <vt:lpstr>Age</vt:lpstr>
      <vt:lpstr>Gender</vt:lpstr>
      <vt:lpstr>Language</vt:lpstr>
      <vt:lpstr>Ethnicity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SDP Statistics</dc:title>
  <dc:creator>Katie S. Gallagher EXT 1261 (SD5)</dc:creator>
  <cp:lastModifiedBy>Yang Ausherman (SD5) Ext.1144</cp:lastModifiedBy>
  <cp:revision>79</cp:revision>
  <dcterms:created xsi:type="dcterms:W3CDTF">2023-01-06T23:45:05Z</dcterms:created>
  <dcterms:modified xsi:type="dcterms:W3CDTF">2025-07-08T23:28:35Z</dcterms:modified>
</cp:coreProperties>
</file>