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3004800" cy="9753600"/>
  <p:notesSz cx="7023100" cy="93091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1pPr>
    <a:lvl2pPr marL="0" marR="0" indent="2286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2pPr>
    <a:lvl3pPr marL="0" marR="0" indent="4572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3pPr>
    <a:lvl4pPr marL="0" marR="0" indent="6858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4pPr>
    <a:lvl5pPr marL="0" marR="0" indent="9144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5pPr>
    <a:lvl6pPr marL="0" marR="0" indent="11430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6pPr>
    <a:lvl7pPr marL="0" marR="0" indent="13716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7pPr>
    <a:lvl8pPr marL="0" marR="0" indent="16002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8pPr>
    <a:lvl9pPr marL="0" marR="0" indent="18288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5DA">
              <a:alpha val="6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0CFCA">
              <a:alpha val="75000"/>
            </a:srgbClr>
          </a:solidFill>
        </a:fill>
      </a:tcStyle>
    </a:band2H>
    <a:firstCo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DD9AC">
              <a:alpha val="7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B07342"/>
              </a:solidFill>
              <a:prstDash val="solid"/>
              <a:miter lim="400000"/>
            </a:ln>
          </a:left>
          <a:right>
            <a:ln w="127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solidFill>
                <a:srgbClr val="B07342"/>
              </a:solidFill>
              <a:prstDash val="solid"/>
              <a:miter lim="400000"/>
            </a:ln>
          </a:bottom>
          <a:insideH>
            <a:ln w="12700" cap="flat">
              <a:solidFill>
                <a:srgbClr val="B07342"/>
              </a:solidFill>
              <a:prstDash val="solid"/>
              <a:miter lim="400000"/>
            </a:ln>
          </a:insideH>
          <a:insideV>
            <a:ln w="12700" cap="flat">
              <a:solidFill>
                <a:srgbClr val="B0734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DBBD">
              <a:alpha val="55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C9C5BC"/>
              </a:solidFill>
              <a:prstDash val="solid"/>
              <a:miter lim="400000"/>
            </a:ln>
          </a:left>
          <a:right>
            <a:ln w="12700" cap="flat">
              <a:solidFill>
                <a:srgbClr val="C9C5BC"/>
              </a:solidFill>
              <a:prstDash val="solid"/>
              <a:miter lim="400000"/>
            </a:ln>
          </a:right>
          <a:top>
            <a:ln w="12700" cap="flat">
              <a:solidFill>
                <a:srgbClr val="C9C5BC"/>
              </a:solidFill>
              <a:prstDash val="solid"/>
              <a:miter lim="400000"/>
            </a:ln>
          </a:top>
          <a:bottom>
            <a:ln w="12700" cap="flat">
              <a:solidFill>
                <a:srgbClr val="C9C5BC"/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/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2DED3">
              <a:alpha val="8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51473B"/>
              </a:solidFill>
              <a:prstDash val="solid"/>
              <a:miter lim="400000"/>
            </a:ln>
          </a:left>
          <a:right>
            <a:ln w="25400" cap="flat">
              <a:solidFill>
                <a:srgbClr val="51473B"/>
              </a:solidFill>
              <a:prstDash val="solid"/>
              <a:miter lim="400000"/>
            </a:ln>
          </a:right>
          <a:top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25400" cap="flat">
              <a:solidFill>
                <a:srgbClr val="51473B"/>
              </a:solidFill>
              <a:prstDash val="solid"/>
              <a:miter lim="400000"/>
            </a:ln>
          </a:top>
          <a:bottom>
            <a:ln w="127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12700" cap="flat">
              <a:solidFill>
                <a:srgbClr val="51473B"/>
              </a:solidFill>
              <a:prstDash val="solid"/>
              <a:miter lim="400000"/>
            </a:ln>
          </a:top>
          <a:bottom>
            <a:ln w="254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E3BA">
              <a:alpha val="63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2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2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0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</p:spPr>
        <p:txBody>
          <a:bodyPr lIns="93324" tIns="46662" rIns="93324" bIns="46662"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36414" y="4421823"/>
            <a:ext cx="5150273" cy="4189095"/>
          </a:xfrm>
          <a:prstGeom prst="rect">
            <a:avLst/>
          </a:prstGeom>
        </p:spPr>
        <p:txBody>
          <a:bodyPr lIns="93324" tIns="46662" rIns="93324" bIns="4666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97163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0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pic" sz="half" idx="13"/>
          </p:nvPr>
        </p:nvSpPr>
        <p:spPr>
          <a:xfrm>
            <a:off x="7645400" y="1727200"/>
            <a:ext cx="4673600" cy="618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304800" y="1778000"/>
            <a:ext cx="7327900" cy="3340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304800" y="5168900"/>
            <a:ext cx="7327900" cy="2743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0" indent="228600" algn="ctr">
              <a:spcBef>
                <a:spcPts val="0"/>
              </a:spcBef>
              <a:buSzTx/>
              <a:buNone/>
              <a:defRPr sz="3200" i="1"/>
            </a:lvl2pPr>
            <a:lvl3pPr marL="0" indent="457200" algn="ctr">
              <a:spcBef>
                <a:spcPts val="0"/>
              </a:spcBef>
              <a:buSzTx/>
              <a:buNone/>
              <a:defRPr sz="3200" i="1"/>
            </a:lvl3pPr>
            <a:lvl4pPr marL="0" indent="685800" algn="ctr">
              <a:spcBef>
                <a:spcPts val="0"/>
              </a:spcBef>
              <a:buSzTx/>
              <a:buNone/>
              <a:defRPr sz="3200" i="1"/>
            </a:lvl4pPr>
            <a:lvl5pPr marL="0" indent="914400" algn="ctr">
              <a:spcBef>
                <a:spcPts val="0"/>
              </a:spcBef>
              <a:buSzTx/>
              <a:buNone/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825500" y="2705100"/>
            <a:ext cx="11353800" cy="6223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pic" sz="half" idx="13"/>
          </p:nvPr>
        </p:nvSpPr>
        <p:spPr>
          <a:xfrm>
            <a:off x="7391400" y="2717800"/>
            <a:ext cx="4673600" cy="618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sz="half" idx="1"/>
          </p:nvPr>
        </p:nvSpPr>
        <p:spPr>
          <a:xfrm>
            <a:off x="825500" y="2768600"/>
            <a:ext cx="5422900" cy="61849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600"/>
              </a:spcBef>
              <a:buBlip>
                <a:blip r:embed="rId3"/>
              </a:buBlip>
              <a:defRPr sz="3200"/>
            </a:lvl1pPr>
            <a:lvl2pPr marL="812800" indent="-406400">
              <a:spcBef>
                <a:spcPts val="3600"/>
              </a:spcBef>
              <a:buBlip>
                <a:blip r:embed="rId3"/>
              </a:buBlip>
              <a:defRPr sz="3200"/>
            </a:lvl2pPr>
            <a:lvl3pPr marL="1219200" indent="-406400">
              <a:spcBef>
                <a:spcPts val="3600"/>
              </a:spcBef>
              <a:buBlip>
                <a:blip r:embed="rId3"/>
              </a:buBlip>
              <a:defRPr sz="3200"/>
            </a:lvl3pPr>
            <a:lvl4pPr marL="1625600" indent="-406400">
              <a:spcBef>
                <a:spcPts val="3600"/>
              </a:spcBef>
              <a:buBlip>
                <a:blip r:embed="rId3"/>
              </a:buBlip>
              <a:defRPr sz="3200"/>
            </a:lvl4pPr>
            <a:lvl5pPr marL="2032000" indent="-406400">
              <a:spcBef>
                <a:spcPts val="3600"/>
              </a:spcBef>
              <a:buBlip>
                <a:blip r:embed="rId3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embossed_backgroun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647700"/>
            <a:ext cx="11747500" cy="8472197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>
            <a:spLocks noGrp="1"/>
          </p:cNvSpPr>
          <p:nvPr>
            <p:ph type="pic" sz="quarter" idx="13"/>
          </p:nvPr>
        </p:nvSpPr>
        <p:spPr>
          <a:xfrm>
            <a:off x="6972300" y="5029200"/>
            <a:ext cx="5080000" cy="381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sz="quarter" idx="14"/>
          </p:nvPr>
        </p:nvSpPr>
        <p:spPr>
          <a:xfrm>
            <a:off x="6972300" y="965200"/>
            <a:ext cx="5080000" cy="381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sz="half" idx="15"/>
          </p:nvPr>
        </p:nvSpPr>
        <p:spPr>
          <a:xfrm>
            <a:off x="952500" y="1003300"/>
            <a:ext cx="5829300" cy="7810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body" sz="quarter" idx="13"/>
          </p:nvPr>
        </p:nvSpPr>
        <p:spPr>
          <a:xfrm>
            <a:off x="1299331" y="6362700"/>
            <a:ext cx="10401301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800" i="1"/>
            </a:lvl1pPr>
          </a:lstStyle>
          <a:p>
            <a:r>
              <a:t>-Johnny Appleseed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quarter" idx="14"/>
          </p:nvPr>
        </p:nvSpPr>
        <p:spPr>
          <a:xfrm>
            <a:off x="1257300" y="4330700"/>
            <a:ext cx="104902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55000"/>
              </a:lnSpc>
              <a:spcBef>
                <a:spcPts val="2400"/>
              </a:spcBef>
              <a:buSzTx/>
              <a:buNone/>
              <a:defRPr sz="3200"/>
            </a:lvl1pPr>
          </a:lstStyle>
          <a:p>
            <a:r>
              <a:t>“Type a quote here.”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25500" y="3733800"/>
            <a:ext cx="11353800" cy="22733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25500" y="825500"/>
            <a:ext cx="11353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3"/>
              </a:buBlip>
            </a:lvl1pPr>
            <a:lvl2pPr>
              <a:buBlip>
                <a:blip r:embed="rId13"/>
              </a:buBlip>
            </a:lvl2pPr>
            <a:lvl3pPr>
              <a:buBlip>
                <a:blip r:embed="rId13"/>
              </a:buBlip>
            </a:lvl3pPr>
            <a:lvl4pPr>
              <a:buBlip>
                <a:blip r:embed="rId13"/>
              </a:buBlip>
            </a:lvl4pPr>
            <a:lvl5pPr>
              <a:buBlip>
                <a:blip r:embed="rId1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  <a:ln w="12700">
            <a:miter lim="400000"/>
          </a:ln>
          <a:effectLst>
            <a:outerShdw blurRad="12700" dist="12700" dir="5400000" rotWithShape="0">
              <a:srgbClr val="FFFFFF">
                <a:alpha val="20000"/>
              </a:srgbClr>
            </a:outerShdw>
          </a:effec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0" marR="0" indent="228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0" marR="0" indent="457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0" marR="0" indent="6858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0" marR="0" indent="914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0" marR="0" indent="11430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0" marR="0" indent="1371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0" marR="0" indent="1600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0" marR="0" indent="18288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titleStyle>
    <p:bodyStyle>
      <a:lvl1pPr marL="4318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3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8636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3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12954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3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17272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3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21590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3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25908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3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30226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3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34544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3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38862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3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1397000" y="50800"/>
            <a:ext cx="11353800" cy="2032000"/>
          </a:xfrm>
          <a:prstGeom prst="rect">
            <a:avLst/>
          </a:prstGeom>
        </p:spPr>
        <p:txBody>
          <a:bodyPr/>
          <a:lstStyle/>
          <a:p>
            <a:pPr defTabSz="233679">
              <a:defRPr sz="4600" spc="230">
                <a:solidFill>
                  <a:srgbClr val="FFFFFF"/>
                </a:solidFill>
                <a:effectLst>
                  <a:outerShdw blurRad="10160" dist="10160" dir="16200000" rotWithShape="0">
                    <a:srgbClr val="3A3A3A">
                      <a:alpha val="70000"/>
                    </a:srgbClr>
                  </a:outerShdw>
                </a:effectLst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cap="none" dirty="0"/>
              <a:t>Advancing</a:t>
            </a:r>
            <a:r>
              <a:rPr dirty="0"/>
              <a:t> </a:t>
            </a:r>
            <a:r>
              <a:rPr cap="none" dirty="0"/>
              <a:t>Excellence in </a:t>
            </a:r>
          </a:p>
          <a:p>
            <a:pPr defTabSz="233679">
              <a:defRPr sz="4600" spc="230">
                <a:solidFill>
                  <a:srgbClr val="FFFFFF"/>
                </a:solidFill>
                <a:effectLst>
                  <a:outerShdw blurRad="10160" dist="10160" dir="16200000" rotWithShape="0">
                    <a:srgbClr val="3A3A3A">
                      <a:alpha val="70000"/>
                    </a:srgbClr>
                  </a:outerShdw>
                </a:effectLst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cap="none" dirty="0"/>
              <a:t>Community Care </a:t>
            </a:r>
            <a:r>
              <a:rPr cap="none" dirty="0" smtClean="0"/>
              <a:t>Facilities</a:t>
            </a:r>
            <a:r>
              <a:rPr lang="en-US" cap="none" dirty="0" smtClean="0"/>
              <a:t> Series</a:t>
            </a:r>
            <a:r>
              <a:rPr cap="none" dirty="0" smtClean="0"/>
              <a:t> </a:t>
            </a:r>
            <a:endParaRPr cap="none" dirty="0"/>
          </a:p>
        </p:txBody>
      </p:sp>
      <p:sp>
        <p:nvSpPr>
          <p:cNvPr id="138" name="Shape 138"/>
          <p:cNvSpPr/>
          <p:nvPr/>
        </p:nvSpPr>
        <p:spPr>
          <a:xfrm>
            <a:off x="7143221" y="2673698"/>
            <a:ext cx="102657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i="1">
                <a:solidFill>
                  <a:srgbClr val="000000"/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>
              <a:defRPr sz="11700"/>
            </a:pPr>
            <a:endParaRPr sz="3600" dirty="0"/>
          </a:p>
        </p:txBody>
      </p:sp>
      <p:pic>
        <p:nvPicPr>
          <p:cNvPr id="13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" y="385736"/>
            <a:ext cx="1498600" cy="1270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260519" y="2562898"/>
            <a:ext cx="6773111" cy="988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2400" dirty="0" smtClean="0"/>
              <a:t>You </a:t>
            </a:r>
            <a:r>
              <a:rPr lang="en-US" sz="2400" dirty="0"/>
              <a:t>are invited to attend NBRC’s </a:t>
            </a:r>
          </a:p>
          <a:p>
            <a:r>
              <a:rPr lang="en-US" sz="2400" dirty="0"/>
              <a:t>Training </a:t>
            </a:r>
            <a:r>
              <a:rPr lang="en-US" sz="2400" dirty="0" smtClean="0"/>
              <a:t>on: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4840" y="3757968"/>
            <a:ext cx="6079958" cy="2466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1800" b="1" dirty="0" smtClean="0"/>
              <a:t>Organizing, Preparing Reports </a:t>
            </a:r>
            <a:r>
              <a:rPr lang="en-US" sz="1600" b="1" dirty="0" smtClean="0"/>
              <a:t>and</a:t>
            </a:r>
            <a:r>
              <a:rPr lang="en-US" sz="1800" b="1" dirty="0" smtClean="0"/>
              <a:t> Documentation</a:t>
            </a:r>
          </a:p>
          <a:p>
            <a:pPr algn="l"/>
            <a:r>
              <a:rPr lang="en-US" sz="1800" b="1" dirty="0" smtClean="0"/>
              <a:t> </a:t>
            </a:r>
          </a:p>
          <a:p>
            <a:pPr algn="l"/>
            <a:r>
              <a:rPr lang="en-US" sz="2000" dirty="0" smtClean="0">
                <a:effectLst/>
              </a:rPr>
              <a:t>  This </a:t>
            </a:r>
            <a:r>
              <a:rPr lang="en-US" sz="2000" dirty="0">
                <a:effectLst/>
              </a:rPr>
              <a:t>informative training will cover the following</a:t>
            </a:r>
            <a:r>
              <a:rPr lang="en-US" sz="2000" dirty="0" smtClean="0">
                <a:effectLst/>
              </a:rPr>
              <a:t>:</a:t>
            </a:r>
            <a:endParaRPr lang="en-US" sz="800" dirty="0" smtClean="0">
              <a:effectLst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effectLst/>
              </a:rPr>
              <a:t>How to effectively organize Facility Documentation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effectLst/>
              </a:rPr>
              <a:t>How </a:t>
            </a:r>
            <a:r>
              <a:rPr lang="en-US" sz="1800" dirty="0">
                <a:effectLst/>
              </a:rPr>
              <a:t>to </a:t>
            </a:r>
            <a:r>
              <a:rPr lang="en-US" sz="1800" dirty="0" smtClean="0">
                <a:effectLst/>
              </a:rPr>
              <a:t>write a semi-annual or a </a:t>
            </a:r>
            <a:r>
              <a:rPr lang="en-US" sz="1800" dirty="0">
                <a:effectLst/>
              </a:rPr>
              <a:t>quarterly </a:t>
            </a:r>
            <a:r>
              <a:rPr lang="en-US" sz="1800" dirty="0" smtClean="0">
                <a:effectLst/>
              </a:rPr>
              <a:t>report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What documentation paperwork is the Quality Assurance Team looking for at the Annual </a:t>
            </a:r>
            <a:r>
              <a:rPr lang="en-US" sz="1800" dirty="0" smtClean="0">
                <a:effectLst/>
              </a:rPr>
              <a:t>Review?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6300" y="6650177"/>
            <a:ext cx="472328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000" dirty="0"/>
              <a:t>Date: </a:t>
            </a:r>
            <a:r>
              <a:rPr lang="en-US" sz="2000" dirty="0" smtClean="0"/>
              <a:t>Thursday, December </a:t>
            </a:r>
            <a:r>
              <a:rPr lang="en-US" sz="2000" dirty="0"/>
              <a:t>6</a:t>
            </a:r>
            <a:r>
              <a:rPr lang="en-US" sz="2000" dirty="0" smtClean="0"/>
              <a:t>, 2018</a:t>
            </a:r>
            <a:endParaRPr lang="en-US" sz="2000" dirty="0"/>
          </a:p>
          <a:p>
            <a:pPr algn="l"/>
            <a:r>
              <a:rPr lang="en-US" sz="2000" dirty="0" smtClean="0"/>
              <a:t>Time</a:t>
            </a:r>
            <a:r>
              <a:rPr lang="en-US" sz="2000" dirty="0"/>
              <a:t>: </a:t>
            </a:r>
            <a:r>
              <a:rPr lang="en-US" sz="2000" dirty="0" smtClean="0"/>
              <a:t>10AM—12PM</a:t>
            </a:r>
          </a:p>
          <a:p>
            <a:pPr algn="l"/>
            <a:r>
              <a:rPr lang="en-US" sz="2000" dirty="0"/>
              <a:t>Location: North Bay Regional Center</a:t>
            </a:r>
          </a:p>
          <a:p>
            <a:pPr algn="l"/>
            <a:r>
              <a:rPr lang="en-US" sz="2000" dirty="0" smtClean="0"/>
              <a:t>	610 </a:t>
            </a:r>
            <a:r>
              <a:rPr lang="en-US" sz="2000" dirty="0"/>
              <a:t>Airpark Road, Napa, CA </a:t>
            </a:r>
            <a:r>
              <a:rPr lang="en-US" sz="2000" dirty="0" smtClean="0"/>
              <a:t>94558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397000" y="8920818"/>
            <a:ext cx="10250905" cy="3980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1600" dirty="0"/>
              <a:t>Please RSVP to </a:t>
            </a:r>
            <a:r>
              <a:rPr lang="en-US" sz="1600" dirty="0" smtClean="0"/>
              <a:t>Jasmine Martin at  </a:t>
            </a:r>
            <a:r>
              <a:rPr lang="en-US" sz="1600" dirty="0" err="1" smtClean="0"/>
              <a:t>jasminem@nbrc.net</a:t>
            </a:r>
            <a:r>
              <a:rPr lang="en-US" sz="1600" dirty="0" smtClean="0"/>
              <a:t> by  November 30, 2018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518026" y="6429374"/>
            <a:ext cx="4542356" cy="15060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2800" b="1" dirty="0"/>
              <a:t>Admission is </a:t>
            </a:r>
            <a:r>
              <a:rPr lang="en-US" sz="2800" b="1" dirty="0" smtClean="0"/>
              <a:t>free</a:t>
            </a:r>
          </a:p>
          <a:p>
            <a:r>
              <a:rPr lang="en-US" sz="2800" b="1" dirty="0" smtClean="0"/>
              <a:t>Space is Limited</a:t>
            </a:r>
          </a:p>
          <a:p>
            <a:r>
              <a:rPr lang="en-US" sz="2000" b="1" dirty="0" smtClean="0"/>
              <a:t>2 CEUs will be offered for </a:t>
            </a:r>
            <a:r>
              <a:rPr lang="en-US" sz="2000" b="1" smtClean="0"/>
              <a:t>$ 10.00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6300" y="8404229"/>
            <a:ext cx="8983579" cy="434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1800" dirty="0"/>
              <a:t>Targeted Audience: Licensees, Administrators, and Staff of Community </a:t>
            </a:r>
            <a:r>
              <a:rPr lang="en-US" sz="1800" dirty="0" smtClean="0"/>
              <a:t>Care Facilities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4F5C3F"/>
              </a:solidFill>
              <a:effectLst>
                <a:outerShdw blurRad="25400" dist="12700" rotWithShape="0">
                  <a:srgbClr val="FFFFFF">
                    <a:alpha val="45000"/>
                  </a:srgbClr>
                </a:outerShdw>
              </a:effectLst>
              <a:uFillTx/>
              <a:sym typeface="Georgi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" y="7703425"/>
            <a:ext cx="1693863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91" y="2701323"/>
            <a:ext cx="3399148" cy="20394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13" y="4300539"/>
            <a:ext cx="2857500" cy="188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00" y="3357545"/>
            <a:ext cx="1950720" cy="12984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Kyoto">
  <a:themeElements>
    <a:clrScheme name="Kyoto">
      <a:dk1>
        <a:srgbClr val="4F5C3F"/>
      </a:dk1>
      <a:lt1>
        <a:srgbClr val="3A1D5C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F5C3F"/>
            </a:solidFill>
            <a:effectLst>
              <a:outerShdw blurRad="25400" dist="12700" rotWithShape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yoto">
  <a:themeElements>
    <a:clrScheme name="Kyoto">
      <a:dk1>
        <a:srgbClr val="000000"/>
      </a:dk1>
      <a:lt1>
        <a:srgbClr val="FFFFFF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F5C3F"/>
            </a:solidFill>
            <a:effectLst>
              <a:outerShdw blurRad="25400" dist="12700" rotWithShape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118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Georgia</vt:lpstr>
      <vt:lpstr>Helvetica Neue</vt:lpstr>
      <vt:lpstr>Hoefler Text</vt:lpstr>
      <vt:lpstr>Noteworthy Bold</vt:lpstr>
      <vt:lpstr>Palatino</vt:lpstr>
      <vt:lpstr>Kyoto</vt:lpstr>
      <vt:lpstr>Advancing Excellence in  Community Care Facilities Series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Hope Beale Ext. 1239 (QA6)</dc:creator>
  <cp:lastModifiedBy>Cherie Lanam</cp:lastModifiedBy>
  <cp:revision>25</cp:revision>
  <cp:lastPrinted>2018-11-12T20:29:05Z</cp:lastPrinted>
  <dcterms:modified xsi:type="dcterms:W3CDTF">2018-11-21T02:17:27Z</dcterms:modified>
</cp:coreProperties>
</file>