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99" r:id="rId3"/>
    <p:sldId id="258" r:id="rId4"/>
    <p:sldId id="269" r:id="rId5"/>
    <p:sldId id="268" r:id="rId6"/>
    <p:sldId id="271" r:id="rId7"/>
    <p:sldId id="279" r:id="rId8"/>
    <p:sldId id="272" r:id="rId9"/>
    <p:sldId id="276" r:id="rId10"/>
    <p:sldId id="262" r:id="rId11"/>
    <p:sldId id="282" r:id="rId12"/>
    <p:sldId id="294" r:id="rId13"/>
    <p:sldId id="284" r:id="rId14"/>
    <p:sldId id="298" r:id="rId15"/>
    <p:sldId id="297" r:id="rId16"/>
    <p:sldId id="288" r:id="rId17"/>
    <p:sldId id="295" r:id="rId18"/>
    <p:sldId id="291" r:id="rId19"/>
    <p:sldId id="296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07ACB-D05B-402C-865C-D72BAFE7E0A7}" v="119" dt="2025-09-02T22:32:48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93425-0FEB-4C68-BAD5-29FD63ABE54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57BB46-F795-4A3A-BD51-98051DDC8E75}">
      <dgm:prSet/>
      <dgm:spPr/>
      <dgm:t>
        <a:bodyPr/>
        <a:lstStyle/>
        <a:p>
          <a:r>
            <a:rPr lang="en-US" dirty="0"/>
            <a:t>• Born and raised in Mexico, lived in Morelia Michoacan prior to immigrating to the USA at the age of 17. I am the 4th of 8 siblings.</a:t>
          </a:r>
        </a:p>
      </dgm:t>
    </dgm:pt>
    <dgm:pt modelId="{FF6E2976-5F7B-4012-8C5A-BE9974197E9A}" type="parTrans" cxnId="{0A199765-AD13-4AC5-A801-6968DC4B8F69}">
      <dgm:prSet/>
      <dgm:spPr/>
      <dgm:t>
        <a:bodyPr/>
        <a:lstStyle/>
        <a:p>
          <a:endParaRPr lang="en-US"/>
        </a:p>
      </dgm:t>
    </dgm:pt>
    <dgm:pt modelId="{9AB73880-8B82-45D0-A392-6385D39DB1AD}" type="sibTrans" cxnId="{0A199765-AD13-4AC5-A801-6968DC4B8F69}">
      <dgm:prSet/>
      <dgm:spPr/>
      <dgm:t>
        <a:bodyPr/>
        <a:lstStyle/>
        <a:p>
          <a:endParaRPr lang="en-US"/>
        </a:p>
      </dgm:t>
    </dgm:pt>
    <dgm:pt modelId="{A2AD0B02-1770-4B5B-A77F-B6A42C7FCD70}">
      <dgm:prSet/>
      <dgm:spPr/>
      <dgm:t>
        <a:bodyPr/>
        <a:lstStyle/>
        <a:p>
          <a:r>
            <a:rPr lang="en-US" dirty="0"/>
            <a:t>• Mixed heritage: Mother Mexican native &amp; Father from Spain.</a:t>
          </a:r>
        </a:p>
      </dgm:t>
    </dgm:pt>
    <dgm:pt modelId="{70344656-9FC4-49B2-A5E8-7FC7E6773ACC}" type="parTrans" cxnId="{4B1137FF-6DD4-4427-B86C-10B2C066C812}">
      <dgm:prSet/>
      <dgm:spPr/>
      <dgm:t>
        <a:bodyPr/>
        <a:lstStyle/>
        <a:p>
          <a:endParaRPr lang="en-US"/>
        </a:p>
      </dgm:t>
    </dgm:pt>
    <dgm:pt modelId="{401C2332-24B5-4E0B-BA8D-F6CD2860FE90}" type="sibTrans" cxnId="{4B1137FF-6DD4-4427-B86C-10B2C066C812}">
      <dgm:prSet/>
      <dgm:spPr/>
      <dgm:t>
        <a:bodyPr/>
        <a:lstStyle/>
        <a:p>
          <a:endParaRPr lang="en-US"/>
        </a:p>
      </dgm:t>
    </dgm:pt>
    <dgm:pt modelId="{67A0D78B-A54B-424F-B620-BB71B04A1A49}">
      <dgm:prSet/>
      <dgm:spPr/>
      <dgm:t>
        <a:bodyPr/>
        <a:lstStyle/>
        <a:p>
          <a:r>
            <a:rPr lang="en-US" dirty="0"/>
            <a:t>• Experienced privilege and discrimination in different stages of life. Both in Mexico and in USA</a:t>
          </a:r>
        </a:p>
      </dgm:t>
    </dgm:pt>
    <dgm:pt modelId="{AA3ACA64-44B3-4334-AB35-28E0E688BA43}" type="parTrans" cxnId="{13D662B2-5FA8-4E9E-B11B-A23B5D22E990}">
      <dgm:prSet/>
      <dgm:spPr/>
      <dgm:t>
        <a:bodyPr/>
        <a:lstStyle/>
        <a:p>
          <a:endParaRPr lang="en-US"/>
        </a:p>
      </dgm:t>
    </dgm:pt>
    <dgm:pt modelId="{00BAA5DE-A90E-4EAA-A7B0-8D883697E066}" type="sibTrans" cxnId="{13D662B2-5FA8-4E9E-B11B-A23B5D22E990}">
      <dgm:prSet/>
      <dgm:spPr/>
      <dgm:t>
        <a:bodyPr/>
        <a:lstStyle/>
        <a:p>
          <a:endParaRPr lang="en-US"/>
        </a:p>
      </dgm:t>
    </dgm:pt>
    <dgm:pt modelId="{130E623F-D7F7-4894-B3A4-1252CCBFBD01}">
      <dgm:prSet/>
      <dgm:spPr/>
      <dgm:t>
        <a:bodyPr/>
        <a:lstStyle/>
        <a:p>
          <a:r>
            <a:rPr lang="en-US" dirty="0"/>
            <a:t>• First-hand knowledge &amp; experience on inequities and systemic barriers.</a:t>
          </a:r>
        </a:p>
      </dgm:t>
    </dgm:pt>
    <dgm:pt modelId="{EC1256BD-C2DA-4F96-AA82-465A64284465}" type="parTrans" cxnId="{AE343C9A-3E36-4585-B04B-291D007BFE62}">
      <dgm:prSet/>
      <dgm:spPr/>
      <dgm:t>
        <a:bodyPr/>
        <a:lstStyle/>
        <a:p>
          <a:endParaRPr lang="en-US"/>
        </a:p>
      </dgm:t>
    </dgm:pt>
    <dgm:pt modelId="{004EA547-3A97-47EF-8D65-47971F65A90D}" type="sibTrans" cxnId="{AE343C9A-3E36-4585-B04B-291D007BFE62}">
      <dgm:prSet/>
      <dgm:spPr/>
      <dgm:t>
        <a:bodyPr/>
        <a:lstStyle/>
        <a:p>
          <a:endParaRPr lang="en-US"/>
        </a:p>
      </dgm:t>
    </dgm:pt>
    <dgm:pt modelId="{FB6990FD-0275-4545-8D54-02319F04643F}" type="pres">
      <dgm:prSet presAssocID="{8C593425-0FEB-4C68-BAD5-29FD63ABE546}" presName="vert0" presStyleCnt="0">
        <dgm:presLayoutVars>
          <dgm:dir/>
          <dgm:animOne val="branch"/>
          <dgm:animLvl val="lvl"/>
        </dgm:presLayoutVars>
      </dgm:prSet>
      <dgm:spPr/>
    </dgm:pt>
    <dgm:pt modelId="{4AE8153D-C50C-4495-BD64-2FB4690216C2}" type="pres">
      <dgm:prSet presAssocID="{3957BB46-F795-4A3A-BD51-98051DDC8E75}" presName="thickLine" presStyleLbl="alignNode1" presStyleIdx="0" presStyleCnt="4"/>
      <dgm:spPr/>
    </dgm:pt>
    <dgm:pt modelId="{5E6F936F-3F5A-489E-B79D-E5E45FE99A2A}" type="pres">
      <dgm:prSet presAssocID="{3957BB46-F795-4A3A-BD51-98051DDC8E75}" presName="horz1" presStyleCnt="0"/>
      <dgm:spPr/>
    </dgm:pt>
    <dgm:pt modelId="{D39BFFFA-25CD-481C-8362-1F9E4814C82C}" type="pres">
      <dgm:prSet presAssocID="{3957BB46-F795-4A3A-BD51-98051DDC8E75}" presName="tx1" presStyleLbl="revTx" presStyleIdx="0" presStyleCnt="4"/>
      <dgm:spPr/>
    </dgm:pt>
    <dgm:pt modelId="{1AEAEAD4-6BD7-4142-BB38-71191A7AA598}" type="pres">
      <dgm:prSet presAssocID="{3957BB46-F795-4A3A-BD51-98051DDC8E75}" presName="vert1" presStyleCnt="0"/>
      <dgm:spPr/>
    </dgm:pt>
    <dgm:pt modelId="{B75654D0-4A70-445E-BBF6-F0EE063FDEE4}" type="pres">
      <dgm:prSet presAssocID="{A2AD0B02-1770-4B5B-A77F-B6A42C7FCD70}" presName="thickLine" presStyleLbl="alignNode1" presStyleIdx="1" presStyleCnt="4"/>
      <dgm:spPr/>
    </dgm:pt>
    <dgm:pt modelId="{298684D5-CA41-46BF-9A5F-D271D7308D60}" type="pres">
      <dgm:prSet presAssocID="{A2AD0B02-1770-4B5B-A77F-B6A42C7FCD70}" presName="horz1" presStyleCnt="0"/>
      <dgm:spPr/>
    </dgm:pt>
    <dgm:pt modelId="{A028E089-0D03-4AFC-B5C6-C80BD3930D1F}" type="pres">
      <dgm:prSet presAssocID="{A2AD0B02-1770-4B5B-A77F-B6A42C7FCD70}" presName="tx1" presStyleLbl="revTx" presStyleIdx="1" presStyleCnt="4"/>
      <dgm:spPr/>
    </dgm:pt>
    <dgm:pt modelId="{12F7024A-E58D-47E7-A3F6-A864C93B6785}" type="pres">
      <dgm:prSet presAssocID="{A2AD0B02-1770-4B5B-A77F-B6A42C7FCD70}" presName="vert1" presStyleCnt="0"/>
      <dgm:spPr/>
    </dgm:pt>
    <dgm:pt modelId="{58DB71AA-1560-4898-B2A3-2BA85AAEED48}" type="pres">
      <dgm:prSet presAssocID="{67A0D78B-A54B-424F-B620-BB71B04A1A49}" presName="thickLine" presStyleLbl="alignNode1" presStyleIdx="2" presStyleCnt="4"/>
      <dgm:spPr/>
    </dgm:pt>
    <dgm:pt modelId="{4BC9920A-3525-4B02-A2A1-EA338589090F}" type="pres">
      <dgm:prSet presAssocID="{67A0D78B-A54B-424F-B620-BB71B04A1A49}" presName="horz1" presStyleCnt="0"/>
      <dgm:spPr/>
    </dgm:pt>
    <dgm:pt modelId="{6EDAF901-55AF-451C-80D3-9667B116980D}" type="pres">
      <dgm:prSet presAssocID="{67A0D78B-A54B-424F-B620-BB71B04A1A49}" presName="tx1" presStyleLbl="revTx" presStyleIdx="2" presStyleCnt="4"/>
      <dgm:spPr/>
    </dgm:pt>
    <dgm:pt modelId="{D71755FB-13A2-41C7-B2DC-1D870B6BD489}" type="pres">
      <dgm:prSet presAssocID="{67A0D78B-A54B-424F-B620-BB71B04A1A49}" presName="vert1" presStyleCnt="0"/>
      <dgm:spPr/>
    </dgm:pt>
    <dgm:pt modelId="{5C11F84A-3ED6-4570-BF56-DC719100F57E}" type="pres">
      <dgm:prSet presAssocID="{130E623F-D7F7-4894-B3A4-1252CCBFBD01}" presName="thickLine" presStyleLbl="alignNode1" presStyleIdx="3" presStyleCnt="4"/>
      <dgm:spPr/>
    </dgm:pt>
    <dgm:pt modelId="{470F74AE-7CD2-462D-A14C-3878578F7E96}" type="pres">
      <dgm:prSet presAssocID="{130E623F-D7F7-4894-B3A4-1252CCBFBD01}" presName="horz1" presStyleCnt="0"/>
      <dgm:spPr/>
    </dgm:pt>
    <dgm:pt modelId="{2EEAB60A-BF02-4920-9A07-82A2F9843D95}" type="pres">
      <dgm:prSet presAssocID="{130E623F-D7F7-4894-B3A4-1252CCBFBD01}" presName="tx1" presStyleLbl="revTx" presStyleIdx="3" presStyleCnt="4"/>
      <dgm:spPr/>
    </dgm:pt>
    <dgm:pt modelId="{3056916D-2785-4705-BEF2-AF049A3497CD}" type="pres">
      <dgm:prSet presAssocID="{130E623F-D7F7-4894-B3A4-1252CCBFBD01}" presName="vert1" presStyleCnt="0"/>
      <dgm:spPr/>
    </dgm:pt>
  </dgm:ptLst>
  <dgm:cxnLst>
    <dgm:cxn modelId="{7DE36417-0CB2-4D92-9328-95FCD14791F6}" type="presOf" srcId="{8C593425-0FEB-4C68-BAD5-29FD63ABE546}" destId="{FB6990FD-0275-4545-8D54-02319F04643F}" srcOrd="0" destOrd="0" presId="urn:microsoft.com/office/officeart/2008/layout/LinedList"/>
    <dgm:cxn modelId="{4D97345E-5877-468A-BD6E-0E732AE51015}" type="presOf" srcId="{3957BB46-F795-4A3A-BD51-98051DDC8E75}" destId="{D39BFFFA-25CD-481C-8362-1F9E4814C82C}" srcOrd="0" destOrd="0" presId="urn:microsoft.com/office/officeart/2008/layout/LinedList"/>
    <dgm:cxn modelId="{921B8F5F-475F-47F4-8996-C43A38CD4187}" type="presOf" srcId="{A2AD0B02-1770-4B5B-A77F-B6A42C7FCD70}" destId="{A028E089-0D03-4AFC-B5C6-C80BD3930D1F}" srcOrd="0" destOrd="0" presId="urn:microsoft.com/office/officeart/2008/layout/LinedList"/>
    <dgm:cxn modelId="{0A199765-AD13-4AC5-A801-6968DC4B8F69}" srcId="{8C593425-0FEB-4C68-BAD5-29FD63ABE546}" destId="{3957BB46-F795-4A3A-BD51-98051DDC8E75}" srcOrd="0" destOrd="0" parTransId="{FF6E2976-5F7B-4012-8C5A-BE9974197E9A}" sibTransId="{9AB73880-8B82-45D0-A392-6385D39DB1AD}"/>
    <dgm:cxn modelId="{AE343C9A-3E36-4585-B04B-291D007BFE62}" srcId="{8C593425-0FEB-4C68-BAD5-29FD63ABE546}" destId="{130E623F-D7F7-4894-B3A4-1252CCBFBD01}" srcOrd="3" destOrd="0" parTransId="{EC1256BD-C2DA-4F96-AA82-465A64284465}" sibTransId="{004EA547-3A97-47EF-8D65-47971F65A90D}"/>
    <dgm:cxn modelId="{13D662B2-5FA8-4E9E-B11B-A23B5D22E990}" srcId="{8C593425-0FEB-4C68-BAD5-29FD63ABE546}" destId="{67A0D78B-A54B-424F-B620-BB71B04A1A49}" srcOrd="2" destOrd="0" parTransId="{AA3ACA64-44B3-4334-AB35-28E0E688BA43}" sibTransId="{00BAA5DE-A90E-4EAA-A7B0-8D883697E066}"/>
    <dgm:cxn modelId="{11CBB3C0-095B-439F-8FEF-0F4E72D266BA}" type="presOf" srcId="{67A0D78B-A54B-424F-B620-BB71B04A1A49}" destId="{6EDAF901-55AF-451C-80D3-9667B116980D}" srcOrd="0" destOrd="0" presId="urn:microsoft.com/office/officeart/2008/layout/LinedList"/>
    <dgm:cxn modelId="{B8A612D6-539C-4506-9B94-42A228EF9722}" type="presOf" srcId="{130E623F-D7F7-4894-B3A4-1252CCBFBD01}" destId="{2EEAB60A-BF02-4920-9A07-82A2F9843D95}" srcOrd="0" destOrd="0" presId="urn:microsoft.com/office/officeart/2008/layout/LinedList"/>
    <dgm:cxn modelId="{4B1137FF-6DD4-4427-B86C-10B2C066C812}" srcId="{8C593425-0FEB-4C68-BAD5-29FD63ABE546}" destId="{A2AD0B02-1770-4B5B-A77F-B6A42C7FCD70}" srcOrd="1" destOrd="0" parTransId="{70344656-9FC4-49B2-A5E8-7FC7E6773ACC}" sibTransId="{401C2332-24B5-4E0B-BA8D-F6CD2860FE90}"/>
    <dgm:cxn modelId="{B99220FE-9C8F-4C5F-A819-38EA97E30313}" type="presParOf" srcId="{FB6990FD-0275-4545-8D54-02319F04643F}" destId="{4AE8153D-C50C-4495-BD64-2FB4690216C2}" srcOrd="0" destOrd="0" presId="urn:microsoft.com/office/officeart/2008/layout/LinedList"/>
    <dgm:cxn modelId="{36D3560C-1DE2-473F-9543-CB83CD534630}" type="presParOf" srcId="{FB6990FD-0275-4545-8D54-02319F04643F}" destId="{5E6F936F-3F5A-489E-B79D-E5E45FE99A2A}" srcOrd="1" destOrd="0" presId="urn:microsoft.com/office/officeart/2008/layout/LinedList"/>
    <dgm:cxn modelId="{965B6DA4-B9B9-4E87-9477-6F30B6194ADA}" type="presParOf" srcId="{5E6F936F-3F5A-489E-B79D-E5E45FE99A2A}" destId="{D39BFFFA-25CD-481C-8362-1F9E4814C82C}" srcOrd="0" destOrd="0" presId="urn:microsoft.com/office/officeart/2008/layout/LinedList"/>
    <dgm:cxn modelId="{F963B386-3086-4688-8057-94F9AB53C146}" type="presParOf" srcId="{5E6F936F-3F5A-489E-B79D-E5E45FE99A2A}" destId="{1AEAEAD4-6BD7-4142-BB38-71191A7AA598}" srcOrd="1" destOrd="0" presId="urn:microsoft.com/office/officeart/2008/layout/LinedList"/>
    <dgm:cxn modelId="{1D69B4B4-7C92-42B4-8CD3-FC11569E597B}" type="presParOf" srcId="{FB6990FD-0275-4545-8D54-02319F04643F}" destId="{B75654D0-4A70-445E-BBF6-F0EE063FDEE4}" srcOrd="2" destOrd="0" presId="urn:microsoft.com/office/officeart/2008/layout/LinedList"/>
    <dgm:cxn modelId="{604BE434-1C49-43F2-BF5F-6DCDE66F2CE8}" type="presParOf" srcId="{FB6990FD-0275-4545-8D54-02319F04643F}" destId="{298684D5-CA41-46BF-9A5F-D271D7308D60}" srcOrd="3" destOrd="0" presId="urn:microsoft.com/office/officeart/2008/layout/LinedList"/>
    <dgm:cxn modelId="{0813176D-5DCD-4DB2-A185-D7AFFCDCD12C}" type="presParOf" srcId="{298684D5-CA41-46BF-9A5F-D271D7308D60}" destId="{A028E089-0D03-4AFC-B5C6-C80BD3930D1F}" srcOrd="0" destOrd="0" presId="urn:microsoft.com/office/officeart/2008/layout/LinedList"/>
    <dgm:cxn modelId="{FA2C6CC9-0223-4648-ACBB-0F60337B82A2}" type="presParOf" srcId="{298684D5-CA41-46BF-9A5F-D271D7308D60}" destId="{12F7024A-E58D-47E7-A3F6-A864C93B6785}" srcOrd="1" destOrd="0" presId="urn:microsoft.com/office/officeart/2008/layout/LinedList"/>
    <dgm:cxn modelId="{1720FAFA-06B2-4A4C-97EE-49080FCE052E}" type="presParOf" srcId="{FB6990FD-0275-4545-8D54-02319F04643F}" destId="{58DB71AA-1560-4898-B2A3-2BA85AAEED48}" srcOrd="4" destOrd="0" presId="urn:microsoft.com/office/officeart/2008/layout/LinedList"/>
    <dgm:cxn modelId="{2F6DB03D-D668-4E8A-BAA9-FAC6A1870FB4}" type="presParOf" srcId="{FB6990FD-0275-4545-8D54-02319F04643F}" destId="{4BC9920A-3525-4B02-A2A1-EA338589090F}" srcOrd="5" destOrd="0" presId="urn:microsoft.com/office/officeart/2008/layout/LinedList"/>
    <dgm:cxn modelId="{AAF0D0DC-0ECA-4AAD-A559-5A48C1AB6225}" type="presParOf" srcId="{4BC9920A-3525-4B02-A2A1-EA338589090F}" destId="{6EDAF901-55AF-451C-80D3-9667B116980D}" srcOrd="0" destOrd="0" presId="urn:microsoft.com/office/officeart/2008/layout/LinedList"/>
    <dgm:cxn modelId="{1F5B87E7-DBDB-4750-A252-3882DC113C9F}" type="presParOf" srcId="{4BC9920A-3525-4B02-A2A1-EA338589090F}" destId="{D71755FB-13A2-41C7-B2DC-1D870B6BD489}" srcOrd="1" destOrd="0" presId="urn:microsoft.com/office/officeart/2008/layout/LinedList"/>
    <dgm:cxn modelId="{0AEBF371-4D3F-451F-B3F2-A0BEE420001E}" type="presParOf" srcId="{FB6990FD-0275-4545-8D54-02319F04643F}" destId="{5C11F84A-3ED6-4570-BF56-DC719100F57E}" srcOrd="6" destOrd="0" presId="urn:microsoft.com/office/officeart/2008/layout/LinedList"/>
    <dgm:cxn modelId="{9BB6501B-CB8E-4257-99C6-A223DAA7FD36}" type="presParOf" srcId="{FB6990FD-0275-4545-8D54-02319F04643F}" destId="{470F74AE-7CD2-462D-A14C-3878578F7E96}" srcOrd="7" destOrd="0" presId="urn:microsoft.com/office/officeart/2008/layout/LinedList"/>
    <dgm:cxn modelId="{59878067-2228-4CF5-8E3F-20E7B0B61AF9}" type="presParOf" srcId="{470F74AE-7CD2-462D-A14C-3878578F7E96}" destId="{2EEAB60A-BF02-4920-9A07-82A2F9843D95}" srcOrd="0" destOrd="0" presId="urn:microsoft.com/office/officeart/2008/layout/LinedList"/>
    <dgm:cxn modelId="{631174CF-B0A1-4C8B-9417-CD2ADFEEAEE9}" type="presParOf" srcId="{470F74AE-7CD2-462D-A14C-3878578F7E96}" destId="{3056916D-2785-4705-BEF2-AF049A3497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785F8-5C1A-4B04-9FEB-E576D22C148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B753C3-1966-465B-8E7C-2CB5BD2357ED}">
      <dgm:prSet/>
      <dgm:spPr/>
      <dgm:t>
        <a:bodyPr/>
        <a:lstStyle/>
        <a:p>
          <a:pPr>
            <a:defRPr cap="all"/>
          </a:pPr>
          <a:r>
            <a:rPr lang="en-US"/>
            <a:t>1. Diversity , equity, inclusion and belonging</a:t>
          </a:r>
        </a:p>
      </dgm:t>
    </dgm:pt>
    <dgm:pt modelId="{874A0F20-705E-47C3-A552-258A1E57DE48}" type="parTrans" cxnId="{5EA06DE4-0274-491F-B82B-244A209ED4CD}">
      <dgm:prSet/>
      <dgm:spPr/>
      <dgm:t>
        <a:bodyPr/>
        <a:lstStyle/>
        <a:p>
          <a:endParaRPr lang="en-US"/>
        </a:p>
      </dgm:t>
    </dgm:pt>
    <dgm:pt modelId="{8392A8DF-84A7-462D-9005-05030EAD817B}" type="sibTrans" cxnId="{5EA06DE4-0274-491F-B82B-244A209ED4CD}">
      <dgm:prSet/>
      <dgm:spPr/>
      <dgm:t>
        <a:bodyPr/>
        <a:lstStyle/>
        <a:p>
          <a:endParaRPr lang="en-US"/>
        </a:p>
      </dgm:t>
    </dgm:pt>
    <dgm:pt modelId="{31494AD1-6429-45BF-842F-4C94C4E47978}">
      <dgm:prSet/>
      <dgm:spPr/>
      <dgm:t>
        <a:bodyPr/>
        <a:lstStyle/>
        <a:p>
          <a:pPr>
            <a:defRPr cap="all"/>
          </a:pPr>
          <a:r>
            <a:rPr lang="en-US"/>
            <a:t>2. Person-Centered Thinking (PCT)</a:t>
          </a:r>
        </a:p>
      </dgm:t>
    </dgm:pt>
    <dgm:pt modelId="{2EF63FD8-EDE7-4253-B307-F9BFFDA88C95}" type="parTrans" cxnId="{F2ED7FF3-A53B-47B4-BCD0-585E7C548CE3}">
      <dgm:prSet/>
      <dgm:spPr/>
      <dgm:t>
        <a:bodyPr/>
        <a:lstStyle/>
        <a:p>
          <a:endParaRPr lang="en-US"/>
        </a:p>
      </dgm:t>
    </dgm:pt>
    <dgm:pt modelId="{A835B1F4-180A-4670-AC39-2DC3ECADB03F}" type="sibTrans" cxnId="{F2ED7FF3-A53B-47B4-BCD0-585E7C548CE3}">
      <dgm:prSet/>
      <dgm:spPr/>
      <dgm:t>
        <a:bodyPr/>
        <a:lstStyle/>
        <a:p>
          <a:endParaRPr lang="en-US"/>
        </a:p>
      </dgm:t>
    </dgm:pt>
    <dgm:pt modelId="{AF26BE39-D316-437B-A2B8-B8C10484C296}">
      <dgm:prSet/>
      <dgm:spPr/>
      <dgm:t>
        <a:bodyPr/>
        <a:lstStyle/>
        <a:p>
          <a:pPr>
            <a:defRPr cap="all"/>
          </a:pPr>
          <a:r>
            <a:rPr lang="en-US"/>
            <a:t>3. Advocacy</a:t>
          </a:r>
        </a:p>
      </dgm:t>
    </dgm:pt>
    <dgm:pt modelId="{D133B1DF-4BF2-481D-BCF5-2B5B9BD39BE5}" type="parTrans" cxnId="{08C5ACF4-B3DC-4587-ACFF-DFCA282702D9}">
      <dgm:prSet/>
      <dgm:spPr/>
      <dgm:t>
        <a:bodyPr/>
        <a:lstStyle/>
        <a:p>
          <a:endParaRPr lang="en-US"/>
        </a:p>
      </dgm:t>
    </dgm:pt>
    <dgm:pt modelId="{9FCBF2E4-1CA9-40E0-9E3D-923F6C9BB4FA}" type="sibTrans" cxnId="{08C5ACF4-B3DC-4587-ACFF-DFCA282702D9}">
      <dgm:prSet/>
      <dgm:spPr/>
      <dgm:t>
        <a:bodyPr/>
        <a:lstStyle/>
        <a:p>
          <a:endParaRPr lang="en-US"/>
        </a:p>
      </dgm:t>
    </dgm:pt>
    <dgm:pt modelId="{4303B340-9466-44B4-89E5-FC5F8A00A9B4}">
      <dgm:prSet/>
      <dgm:spPr/>
      <dgm:t>
        <a:bodyPr/>
        <a:lstStyle/>
        <a:p>
          <a:pPr>
            <a:defRPr cap="all"/>
          </a:pPr>
          <a:r>
            <a:rPr lang="en-US"/>
            <a:t>4. Communications</a:t>
          </a:r>
        </a:p>
      </dgm:t>
    </dgm:pt>
    <dgm:pt modelId="{E2D1E61B-FBAF-4104-AF02-041BCCEE751E}" type="parTrans" cxnId="{86A4C3D3-DFC4-4D2A-AE31-300AD0FCCEB3}">
      <dgm:prSet/>
      <dgm:spPr/>
      <dgm:t>
        <a:bodyPr/>
        <a:lstStyle/>
        <a:p>
          <a:endParaRPr lang="en-US"/>
        </a:p>
      </dgm:t>
    </dgm:pt>
    <dgm:pt modelId="{838A6563-5707-41DA-8DB2-DC1DDA01D642}" type="sibTrans" cxnId="{86A4C3D3-DFC4-4D2A-AE31-300AD0FCCEB3}">
      <dgm:prSet/>
      <dgm:spPr/>
      <dgm:t>
        <a:bodyPr/>
        <a:lstStyle/>
        <a:p>
          <a:endParaRPr lang="en-US"/>
        </a:p>
      </dgm:t>
    </dgm:pt>
    <dgm:pt modelId="{96690E8D-99A2-40F7-B7FC-62E988A03A13}" type="pres">
      <dgm:prSet presAssocID="{40A785F8-5C1A-4B04-9FEB-E576D22C1483}" presName="diagram" presStyleCnt="0">
        <dgm:presLayoutVars>
          <dgm:dir/>
          <dgm:resizeHandles val="exact"/>
        </dgm:presLayoutVars>
      </dgm:prSet>
      <dgm:spPr/>
    </dgm:pt>
    <dgm:pt modelId="{931D7B4E-61FD-42F9-AFB9-2CBF3E82E6C3}" type="pres">
      <dgm:prSet presAssocID="{D1B753C3-1966-465B-8E7C-2CB5BD2357ED}" presName="node" presStyleLbl="node1" presStyleIdx="0" presStyleCnt="4">
        <dgm:presLayoutVars>
          <dgm:bulletEnabled val="1"/>
        </dgm:presLayoutVars>
      </dgm:prSet>
      <dgm:spPr/>
    </dgm:pt>
    <dgm:pt modelId="{3D63E29D-F5CC-4B17-B73B-E20276B81F3B}" type="pres">
      <dgm:prSet presAssocID="{8392A8DF-84A7-462D-9005-05030EAD817B}" presName="sibTrans" presStyleCnt="0"/>
      <dgm:spPr/>
    </dgm:pt>
    <dgm:pt modelId="{3B5E27B6-6A62-4522-9F72-913CC107EAFB}" type="pres">
      <dgm:prSet presAssocID="{31494AD1-6429-45BF-842F-4C94C4E47978}" presName="node" presStyleLbl="node1" presStyleIdx="1" presStyleCnt="4">
        <dgm:presLayoutVars>
          <dgm:bulletEnabled val="1"/>
        </dgm:presLayoutVars>
      </dgm:prSet>
      <dgm:spPr/>
    </dgm:pt>
    <dgm:pt modelId="{DC7BCD4D-62A0-4071-BAA2-B01678D40DA8}" type="pres">
      <dgm:prSet presAssocID="{A835B1F4-180A-4670-AC39-2DC3ECADB03F}" presName="sibTrans" presStyleCnt="0"/>
      <dgm:spPr/>
    </dgm:pt>
    <dgm:pt modelId="{2EA30544-98E8-46F6-B798-2C020541AB34}" type="pres">
      <dgm:prSet presAssocID="{AF26BE39-D316-437B-A2B8-B8C10484C296}" presName="node" presStyleLbl="node1" presStyleIdx="2" presStyleCnt="4">
        <dgm:presLayoutVars>
          <dgm:bulletEnabled val="1"/>
        </dgm:presLayoutVars>
      </dgm:prSet>
      <dgm:spPr/>
    </dgm:pt>
    <dgm:pt modelId="{2B27E06F-C051-47E9-906A-35AFD3255EFE}" type="pres">
      <dgm:prSet presAssocID="{9FCBF2E4-1CA9-40E0-9E3D-923F6C9BB4FA}" presName="sibTrans" presStyleCnt="0"/>
      <dgm:spPr/>
    </dgm:pt>
    <dgm:pt modelId="{1EF81CC1-8C92-4126-A0C6-983581C6FAC0}" type="pres">
      <dgm:prSet presAssocID="{4303B340-9466-44B4-89E5-FC5F8A00A9B4}" presName="node" presStyleLbl="node1" presStyleIdx="3" presStyleCnt="4">
        <dgm:presLayoutVars>
          <dgm:bulletEnabled val="1"/>
        </dgm:presLayoutVars>
      </dgm:prSet>
      <dgm:spPr/>
    </dgm:pt>
  </dgm:ptLst>
  <dgm:cxnLst>
    <dgm:cxn modelId="{84288598-8994-43F6-8C03-3118D02C4D75}" type="presOf" srcId="{31494AD1-6429-45BF-842F-4C94C4E47978}" destId="{3B5E27B6-6A62-4522-9F72-913CC107EAFB}" srcOrd="0" destOrd="0" presId="urn:microsoft.com/office/officeart/2005/8/layout/default"/>
    <dgm:cxn modelId="{F7C44C9F-6EF0-4523-87B3-036620FEC4F7}" type="presOf" srcId="{AF26BE39-D316-437B-A2B8-B8C10484C296}" destId="{2EA30544-98E8-46F6-B798-2C020541AB34}" srcOrd="0" destOrd="0" presId="urn:microsoft.com/office/officeart/2005/8/layout/default"/>
    <dgm:cxn modelId="{2B69BFCF-290A-4BC1-A1EF-3AD6B408CF8A}" type="presOf" srcId="{D1B753C3-1966-465B-8E7C-2CB5BD2357ED}" destId="{931D7B4E-61FD-42F9-AFB9-2CBF3E82E6C3}" srcOrd="0" destOrd="0" presId="urn:microsoft.com/office/officeart/2005/8/layout/default"/>
    <dgm:cxn modelId="{86A4C3D3-DFC4-4D2A-AE31-300AD0FCCEB3}" srcId="{40A785F8-5C1A-4B04-9FEB-E576D22C1483}" destId="{4303B340-9466-44B4-89E5-FC5F8A00A9B4}" srcOrd="3" destOrd="0" parTransId="{E2D1E61B-FBAF-4104-AF02-041BCCEE751E}" sibTransId="{838A6563-5707-41DA-8DB2-DC1DDA01D642}"/>
    <dgm:cxn modelId="{5EA06DE4-0274-491F-B82B-244A209ED4CD}" srcId="{40A785F8-5C1A-4B04-9FEB-E576D22C1483}" destId="{D1B753C3-1966-465B-8E7C-2CB5BD2357ED}" srcOrd="0" destOrd="0" parTransId="{874A0F20-705E-47C3-A552-258A1E57DE48}" sibTransId="{8392A8DF-84A7-462D-9005-05030EAD817B}"/>
    <dgm:cxn modelId="{A31858F3-1453-4090-BC30-381353B3473A}" type="presOf" srcId="{40A785F8-5C1A-4B04-9FEB-E576D22C1483}" destId="{96690E8D-99A2-40F7-B7FC-62E988A03A13}" srcOrd="0" destOrd="0" presId="urn:microsoft.com/office/officeart/2005/8/layout/default"/>
    <dgm:cxn modelId="{F2ED7FF3-A53B-47B4-BCD0-585E7C548CE3}" srcId="{40A785F8-5C1A-4B04-9FEB-E576D22C1483}" destId="{31494AD1-6429-45BF-842F-4C94C4E47978}" srcOrd="1" destOrd="0" parTransId="{2EF63FD8-EDE7-4253-B307-F9BFFDA88C95}" sibTransId="{A835B1F4-180A-4670-AC39-2DC3ECADB03F}"/>
    <dgm:cxn modelId="{08C5ACF4-B3DC-4587-ACFF-DFCA282702D9}" srcId="{40A785F8-5C1A-4B04-9FEB-E576D22C1483}" destId="{AF26BE39-D316-437B-A2B8-B8C10484C296}" srcOrd="2" destOrd="0" parTransId="{D133B1DF-4BF2-481D-BCF5-2B5B9BD39BE5}" sibTransId="{9FCBF2E4-1CA9-40E0-9E3D-923F6C9BB4FA}"/>
    <dgm:cxn modelId="{D4BBEAF8-D8A5-46E8-9506-26EF3C0935D2}" type="presOf" srcId="{4303B340-9466-44B4-89E5-FC5F8A00A9B4}" destId="{1EF81CC1-8C92-4126-A0C6-983581C6FAC0}" srcOrd="0" destOrd="0" presId="urn:microsoft.com/office/officeart/2005/8/layout/default"/>
    <dgm:cxn modelId="{CBD6A9FD-49A8-4F41-8FA1-D0939AB278BD}" type="presParOf" srcId="{96690E8D-99A2-40F7-B7FC-62E988A03A13}" destId="{931D7B4E-61FD-42F9-AFB9-2CBF3E82E6C3}" srcOrd="0" destOrd="0" presId="urn:microsoft.com/office/officeart/2005/8/layout/default"/>
    <dgm:cxn modelId="{129D32EE-6C0C-4CE9-8F77-573B009185D8}" type="presParOf" srcId="{96690E8D-99A2-40F7-B7FC-62E988A03A13}" destId="{3D63E29D-F5CC-4B17-B73B-E20276B81F3B}" srcOrd="1" destOrd="0" presId="urn:microsoft.com/office/officeart/2005/8/layout/default"/>
    <dgm:cxn modelId="{FB0F63FA-F617-4288-9387-045BD866E1BA}" type="presParOf" srcId="{96690E8D-99A2-40F7-B7FC-62E988A03A13}" destId="{3B5E27B6-6A62-4522-9F72-913CC107EAFB}" srcOrd="2" destOrd="0" presId="urn:microsoft.com/office/officeart/2005/8/layout/default"/>
    <dgm:cxn modelId="{355A3625-7FE9-42F6-8068-7E603B4AF357}" type="presParOf" srcId="{96690E8D-99A2-40F7-B7FC-62E988A03A13}" destId="{DC7BCD4D-62A0-4071-BAA2-B01678D40DA8}" srcOrd="3" destOrd="0" presId="urn:microsoft.com/office/officeart/2005/8/layout/default"/>
    <dgm:cxn modelId="{17D470B9-DF98-4084-B199-64659BDC902E}" type="presParOf" srcId="{96690E8D-99A2-40F7-B7FC-62E988A03A13}" destId="{2EA30544-98E8-46F6-B798-2C020541AB34}" srcOrd="4" destOrd="0" presId="urn:microsoft.com/office/officeart/2005/8/layout/default"/>
    <dgm:cxn modelId="{C83CFFC7-61C3-4AC4-A980-C12A13137F0E}" type="presParOf" srcId="{96690E8D-99A2-40F7-B7FC-62E988A03A13}" destId="{2B27E06F-C051-47E9-906A-35AFD3255EFE}" srcOrd="5" destOrd="0" presId="urn:microsoft.com/office/officeart/2005/8/layout/default"/>
    <dgm:cxn modelId="{612295F6-DB45-43DC-B7CC-79A2A9827E4D}" type="presParOf" srcId="{96690E8D-99A2-40F7-B7FC-62E988A03A13}" destId="{1EF81CC1-8C92-4126-A0C6-983581C6FAC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BA312A-5AA1-4EA2-B0E7-3A9384C8BECD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F736D79-B4E9-4BF4-A236-3EB99A56DC90}">
      <dgm:prSet/>
      <dgm:spPr/>
      <dgm:t>
        <a:bodyPr/>
        <a:lstStyle/>
        <a:p>
          <a:r>
            <a:rPr lang="en-US" b="1"/>
            <a:t>Objective:</a:t>
          </a:r>
          <a:endParaRPr lang="en-US"/>
        </a:p>
      </dgm:t>
    </dgm:pt>
    <dgm:pt modelId="{9E3EE788-B0A8-4B61-90FF-719CC8168046}" type="parTrans" cxnId="{21B01FFF-6D2E-41E3-A881-A0070E629910}">
      <dgm:prSet/>
      <dgm:spPr/>
      <dgm:t>
        <a:bodyPr/>
        <a:lstStyle/>
        <a:p>
          <a:endParaRPr lang="en-US"/>
        </a:p>
      </dgm:t>
    </dgm:pt>
    <dgm:pt modelId="{88A3AE06-4196-476D-90DE-515883A6AE79}" type="sibTrans" cxnId="{21B01FFF-6D2E-41E3-A881-A0070E629910}">
      <dgm:prSet/>
      <dgm:spPr/>
      <dgm:t>
        <a:bodyPr/>
        <a:lstStyle/>
        <a:p>
          <a:endParaRPr lang="en-US"/>
        </a:p>
      </dgm:t>
    </dgm:pt>
    <dgm:pt modelId="{EB99671C-8866-4299-BBBE-C3B63EB72C44}">
      <dgm:prSet/>
      <dgm:spPr/>
      <dgm:t>
        <a:bodyPr/>
        <a:lstStyle/>
        <a:p>
          <a:r>
            <a:rPr lang="en-US"/>
            <a:t>Internal policy development; cultivate a person-centered organizational culture through cross-departmental collaboration.</a:t>
          </a:r>
        </a:p>
      </dgm:t>
    </dgm:pt>
    <dgm:pt modelId="{C1987196-AC57-4060-8504-A7A8FA686484}" type="parTrans" cxnId="{FE008049-77E6-4C45-B945-056AED11CEE5}">
      <dgm:prSet/>
      <dgm:spPr/>
      <dgm:t>
        <a:bodyPr/>
        <a:lstStyle/>
        <a:p>
          <a:endParaRPr lang="en-US"/>
        </a:p>
      </dgm:t>
    </dgm:pt>
    <dgm:pt modelId="{4DABB938-7CF6-45A4-AF47-44381B6D3A29}" type="sibTrans" cxnId="{FE008049-77E6-4C45-B945-056AED11CEE5}">
      <dgm:prSet/>
      <dgm:spPr/>
      <dgm:t>
        <a:bodyPr/>
        <a:lstStyle/>
        <a:p>
          <a:endParaRPr lang="en-US"/>
        </a:p>
      </dgm:t>
    </dgm:pt>
    <dgm:pt modelId="{539407DA-0499-4A52-9A63-BBB9C5EA67F0}" type="pres">
      <dgm:prSet presAssocID="{29BA312A-5AA1-4EA2-B0E7-3A9384C8BE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C3AD8D7-B2EB-456C-98C3-887C74D34B17}" type="pres">
      <dgm:prSet presAssocID="{5F736D79-B4E9-4BF4-A236-3EB99A56DC90}" presName="hierRoot1" presStyleCnt="0"/>
      <dgm:spPr/>
    </dgm:pt>
    <dgm:pt modelId="{EB4F77EA-560A-41F9-BB22-A1C450EB4E6B}" type="pres">
      <dgm:prSet presAssocID="{5F736D79-B4E9-4BF4-A236-3EB99A56DC90}" presName="composite" presStyleCnt="0"/>
      <dgm:spPr/>
    </dgm:pt>
    <dgm:pt modelId="{CA9C0624-D5F5-4ECD-877F-68BBA9A662BD}" type="pres">
      <dgm:prSet presAssocID="{5F736D79-B4E9-4BF4-A236-3EB99A56DC90}" presName="background" presStyleLbl="node0" presStyleIdx="0" presStyleCnt="2"/>
      <dgm:spPr/>
    </dgm:pt>
    <dgm:pt modelId="{5E7B7E5B-3096-441B-A7EC-962DE2406364}" type="pres">
      <dgm:prSet presAssocID="{5F736D79-B4E9-4BF4-A236-3EB99A56DC90}" presName="text" presStyleLbl="fgAcc0" presStyleIdx="0" presStyleCnt="2">
        <dgm:presLayoutVars>
          <dgm:chPref val="3"/>
        </dgm:presLayoutVars>
      </dgm:prSet>
      <dgm:spPr/>
    </dgm:pt>
    <dgm:pt modelId="{31C1D8D1-D04D-4737-AFE5-2144FB83430F}" type="pres">
      <dgm:prSet presAssocID="{5F736D79-B4E9-4BF4-A236-3EB99A56DC90}" presName="hierChild2" presStyleCnt="0"/>
      <dgm:spPr/>
    </dgm:pt>
    <dgm:pt modelId="{496AA1B4-BE7B-47CC-9519-51D69D1D5639}" type="pres">
      <dgm:prSet presAssocID="{EB99671C-8866-4299-BBBE-C3B63EB72C44}" presName="hierRoot1" presStyleCnt="0"/>
      <dgm:spPr/>
    </dgm:pt>
    <dgm:pt modelId="{5770ED95-B586-4CAA-9327-3B6AF570B552}" type="pres">
      <dgm:prSet presAssocID="{EB99671C-8866-4299-BBBE-C3B63EB72C44}" presName="composite" presStyleCnt="0"/>
      <dgm:spPr/>
    </dgm:pt>
    <dgm:pt modelId="{4D60FF32-A5CD-4D84-B427-BD7453F5AD54}" type="pres">
      <dgm:prSet presAssocID="{EB99671C-8866-4299-BBBE-C3B63EB72C44}" presName="background" presStyleLbl="node0" presStyleIdx="1" presStyleCnt="2"/>
      <dgm:spPr/>
    </dgm:pt>
    <dgm:pt modelId="{0A19A301-C66D-4CEB-96EF-87E184D9FC54}" type="pres">
      <dgm:prSet presAssocID="{EB99671C-8866-4299-BBBE-C3B63EB72C44}" presName="text" presStyleLbl="fgAcc0" presStyleIdx="1" presStyleCnt="2">
        <dgm:presLayoutVars>
          <dgm:chPref val="3"/>
        </dgm:presLayoutVars>
      </dgm:prSet>
      <dgm:spPr/>
    </dgm:pt>
    <dgm:pt modelId="{3E075258-620E-4DAA-93A7-9783C16C4D0F}" type="pres">
      <dgm:prSet presAssocID="{EB99671C-8866-4299-BBBE-C3B63EB72C44}" presName="hierChild2" presStyleCnt="0"/>
      <dgm:spPr/>
    </dgm:pt>
  </dgm:ptLst>
  <dgm:cxnLst>
    <dgm:cxn modelId="{FE008049-77E6-4C45-B945-056AED11CEE5}" srcId="{29BA312A-5AA1-4EA2-B0E7-3A9384C8BECD}" destId="{EB99671C-8866-4299-BBBE-C3B63EB72C44}" srcOrd="1" destOrd="0" parTransId="{C1987196-AC57-4060-8504-A7A8FA686484}" sibTransId="{4DABB938-7CF6-45A4-AF47-44381B6D3A29}"/>
    <dgm:cxn modelId="{9C066FB5-41CC-4EDA-ABBC-9C2A29BCF0CD}" type="presOf" srcId="{5F736D79-B4E9-4BF4-A236-3EB99A56DC90}" destId="{5E7B7E5B-3096-441B-A7EC-962DE2406364}" srcOrd="0" destOrd="0" presId="urn:microsoft.com/office/officeart/2005/8/layout/hierarchy1"/>
    <dgm:cxn modelId="{84AFC8CA-0DA4-449A-874B-5EC5FCC958C3}" type="presOf" srcId="{EB99671C-8866-4299-BBBE-C3B63EB72C44}" destId="{0A19A301-C66D-4CEB-96EF-87E184D9FC54}" srcOrd="0" destOrd="0" presId="urn:microsoft.com/office/officeart/2005/8/layout/hierarchy1"/>
    <dgm:cxn modelId="{DA1C35E8-D53A-4989-9AE6-123F5FF26757}" type="presOf" srcId="{29BA312A-5AA1-4EA2-B0E7-3A9384C8BECD}" destId="{539407DA-0499-4A52-9A63-BBB9C5EA67F0}" srcOrd="0" destOrd="0" presId="urn:microsoft.com/office/officeart/2005/8/layout/hierarchy1"/>
    <dgm:cxn modelId="{21B01FFF-6D2E-41E3-A881-A0070E629910}" srcId="{29BA312A-5AA1-4EA2-B0E7-3A9384C8BECD}" destId="{5F736D79-B4E9-4BF4-A236-3EB99A56DC90}" srcOrd="0" destOrd="0" parTransId="{9E3EE788-B0A8-4B61-90FF-719CC8168046}" sibTransId="{88A3AE06-4196-476D-90DE-515883A6AE79}"/>
    <dgm:cxn modelId="{FC1DD44C-4E24-4AE3-ABCF-441D54E8A8F7}" type="presParOf" srcId="{539407DA-0499-4A52-9A63-BBB9C5EA67F0}" destId="{9C3AD8D7-B2EB-456C-98C3-887C74D34B17}" srcOrd="0" destOrd="0" presId="urn:microsoft.com/office/officeart/2005/8/layout/hierarchy1"/>
    <dgm:cxn modelId="{CA3225BE-94EB-4890-928F-8F465EA45F57}" type="presParOf" srcId="{9C3AD8D7-B2EB-456C-98C3-887C74D34B17}" destId="{EB4F77EA-560A-41F9-BB22-A1C450EB4E6B}" srcOrd="0" destOrd="0" presId="urn:microsoft.com/office/officeart/2005/8/layout/hierarchy1"/>
    <dgm:cxn modelId="{E043DF6C-BEE0-422D-836B-E2E61411297B}" type="presParOf" srcId="{EB4F77EA-560A-41F9-BB22-A1C450EB4E6B}" destId="{CA9C0624-D5F5-4ECD-877F-68BBA9A662BD}" srcOrd="0" destOrd="0" presId="urn:microsoft.com/office/officeart/2005/8/layout/hierarchy1"/>
    <dgm:cxn modelId="{AA114F55-7D48-4CE6-B5BC-1F302BA787E0}" type="presParOf" srcId="{EB4F77EA-560A-41F9-BB22-A1C450EB4E6B}" destId="{5E7B7E5B-3096-441B-A7EC-962DE2406364}" srcOrd="1" destOrd="0" presId="urn:microsoft.com/office/officeart/2005/8/layout/hierarchy1"/>
    <dgm:cxn modelId="{AA9225F7-A828-4F1F-8751-05A0F93AED1F}" type="presParOf" srcId="{9C3AD8D7-B2EB-456C-98C3-887C74D34B17}" destId="{31C1D8D1-D04D-4737-AFE5-2144FB83430F}" srcOrd="1" destOrd="0" presId="urn:microsoft.com/office/officeart/2005/8/layout/hierarchy1"/>
    <dgm:cxn modelId="{520650D9-7859-42EB-B50B-D05B5399DEE1}" type="presParOf" srcId="{539407DA-0499-4A52-9A63-BBB9C5EA67F0}" destId="{496AA1B4-BE7B-47CC-9519-51D69D1D5639}" srcOrd="1" destOrd="0" presId="urn:microsoft.com/office/officeart/2005/8/layout/hierarchy1"/>
    <dgm:cxn modelId="{C7646C40-00F6-4C49-A791-2EA0B38BFEA4}" type="presParOf" srcId="{496AA1B4-BE7B-47CC-9519-51D69D1D5639}" destId="{5770ED95-B586-4CAA-9327-3B6AF570B552}" srcOrd="0" destOrd="0" presId="urn:microsoft.com/office/officeart/2005/8/layout/hierarchy1"/>
    <dgm:cxn modelId="{79DD10C5-EB78-4B21-9267-62360522456B}" type="presParOf" srcId="{5770ED95-B586-4CAA-9327-3B6AF570B552}" destId="{4D60FF32-A5CD-4D84-B427-BD7453F5AD54}" srcOrd="0" destOrd="0" presId="urn:microsoft.com/office/officeart/2005/8/layout/hierarchy1"/>
    <dgm:cxn modelId="{0F77450F-E5FC-4292-8B61-1F6E314605DC}" type="presParOf" srcId="{5770ED95-B586-4CAA-9327-3B6AF570B552}" destId="{0A19A301-C66D-4CEB-96EF-87E184D9FC54}" srcOrd="1" destOrd="0" presId="urn:microsoft.com/office/officeart/2005/8/layout/hierarchy1"/>
    <dgm:cxn modelId="{E8812438-B378-46F1-9CE4-F46EFD8A01BA}" type="presParOf" srcId="{496AA1B4-BE7B-47CC-9519-51D69D1D5639}" destId="{3E075258-620E-4DAA-93A7-9783C16C4D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24DE64-0F8C-463D-98AF-03DBDF8BB34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20A6715-5270-401D-B639-562A4F1D4F35}">
      <dgm:prSet/>
      <dgm:spPr/>
      <dgm:t>
        <a:bodyPr/>
        <a:lstStyle/>
        <a:p>
          <a:r>
            <a:rPr lang="en-US" b="1" dirty="0"/>
            <a:t>PCT Steering Committee (17 members) </a:t>
          </a:r>
          <a:r>
            <a:rPr lang="en-US" dirty="0"/>
            <a:t>formed with representation from multiple departments, including Human Resources, Intake, Clinical, and Early Intervention. QA, Case Management, Resource Dev</a:t>
          </a:r>
        </a:p>
      </dgm:t>
    </dgm:pt>
    <dgm:pt modelId="{2F0C231A-87D1-4416-B41E-B994D2E1027D}" type="parTrans" cxnId="{405342AE-CD5F-4187-9FFF-413384EAFBA4}">
      <dgm:prSet/>
      <dgm:spPr/>
      <dgm:t>
        <a:bodyPr/>
        <a:lstStyle/>
        <a:p>
          <a:endParaRPr lang="en-US"/>
        </a:p>
      </dgm:t>
    </dgm:pt>
    <dgm:pt modelId="{72C23C3A-819F-4B99-9874-A609B02F2463}" type="sibTrans" cxnId="{405342AE-CD5F-4187-9FFF-413384EAFBA4}">
      <dgm:prSet/>
      <dgm:spPr/>
      <dgm:t>
        <a:bodyPr/>
        <a:lstStyle/>
        <a:p>
          <a:endParaRPr lang="en-US"/>
        </a:p>
      </dgm:t>
    </dgm:pt>
    <dgm:pt modelId="{63141090-BDD8-4A34-B5F3-08C5B7492B0C}">
      <dgm:prSet/>
      <dgm:spPr/>
      <dgm:t>
        <a:bodyPr/>
        <a:lstStyle/>
        <a:p>
          <a:r>
            <a:rPr lang="en-US" b="1"/>
            <a:t>PCT Coordinator </a:t>
          </a:r>
          <a:r>
            <a:rPr lang="en-US"/>
            <a:t>Carrie Brown hired on July 16, 2025.</a:t>
          </a:r>
        </a:p>
      </dgm:t>
    </dgm:pt>
    <dgm:pt modelId="{20E85A11-5A39-4055-B9B0-8D4E343D5527}" type="parTrans" cxnId="{83186C97-32A1-4611-85D3-39EAE3062637}">
      <dgm:prSet/>
      <dgm:spPr/>
      <dgm:t>
        <a:bodyPr/>
        <a:lstStyle/>
        <a:p>
          <a:endParaRPr lang="en-US"/>
        </a:p>
      </dgm:t>
    </dgm:pt>
    <dgm:pt modelId="{08D48992-C9E6-4F51-B86D-C370BC95A107}" type="sibTrans" cxnId="{83186C97-32A1-4611-85D3-39EAE3062637}">
      <dgm:prSet/>
      <dgm:spPr/>
      <dgm:t>
        <a:bodyPr/>
        <a:lstStyle/>
        <a:p>
          <a:endParaRPr lang="en-US"/>
        </a:p>
      </dgm:t>
    </dgm:pt>
    <dgm:pt modelId="{F6651D83-C7B3-43DA-93AA-6912EEBCD67D}">
      <dgm:prSet/>
      <dgm:spPr/>
      <dgm:t>
        <a:bodyPr/>
        <a:lstStyle/>
        <a:p>
          <a:r>
            <a:rPr lang="en-US" b="1" dirty="0"/>
            <a:t>6 </a:t>
          </a:r>
          <a:r>
            <a:rPr lang="en-US" dirty="0"/>
            <a:t>certified </a:t>
          </a:r>
          <a:r>
            <a:rPr lang="en-US" b="1" dirty="0"/>
            <a:t>PCT trainers </a:t>
          </a:r>
          <a:r>
            <a:rPr lang="en-US" dirty="0"/>
            <a:t>and </a:t>
          </a:r>
          <a:r>
            <a:rPr lang="en-US" b="1" dirty="0"/>
            <a:t>14 PCT coaches </a:t>
          </a:r>
          <a:r>
            <a:rPr lang="en-US" dirty="0"/>
            <a:t>in place.</a:t>
          </a:r>
        </a:p>
      </dgm:t>
    </dgm:pt>
    <dgm:pt modelId="{2E989EC9-C86B-4094-891E-F015D2CE0AEC}" type="parTrans" cxnId="{4ED72F97-A01D-4C41-86F7-D3EC861CDBC0}">
      <dgm:prSet/>
      <dgm:spPr/>
      <dgm:t>
        <a:bodyPr/>
        <a:lstStyle/>
        <a:p>
          <a:endParaRPr lang="en-US"/>
        </a:p>
      </dgm:t>
    </dgm:pt>
    <dgm:pt modelId="{E87BC31A-3244-41B5-8287-91CF22BC0D6A}" type="sibTrans" cxnId="{4ED72F97-A01D-4C41-86F7-D3EC861CDBC0}">
      <dgm:prSet/>
      <dgm:spPr/>
      <dgm:t>
        <a:bodyPr/>
        <a:lstStyle/>
        <a:p>
          <a:endParaRPr lang="en-US"/>
        </a:p>
      </dgm:t>
    </dgm:pt>
    <dgm:pt modelId="{641AE33B-C615-4AC7-86E9-1EBEBE140BEB}">
      <dgm:prSet/>
      <dgm:spPr/>
      <dgm:t>
        <a:bodyPr/>
        <a:lstStyle/>
        <a:p>
          <a:r>
            <a:rPr lang="en-US"/>
            <a:t>3 out of 6 </a:t>
          </a:r>
          <a:r>
            <a:rPr lang="en-US" b="1"/>
            <a:t>Cultural Leadership change </a:t>
          </a:r>
          <a:r>
            <a:rPr lang="en-US"/>
            <a:t>PCT all-day trainings completed.75% of NBRC staff have completed the 2-day PCT training.</a:t>
          </a:r>
        </a:p>
      </dgm:t>
    </dgm:pt>
    <dgm:pt modelId="{E27D208F-9094-4D67-A615-30A0D044CB8E}" type="parTrans" cxnId="{311F2A7C-121B-4225-BEF7-60A8D1E9720F}">
      <dgm:prSet/>
      <dgm:spPr/>
      <dgm:t>
        <a:bodyPr/>
        <a:lstStyle/>
        <a:p>
          <a:endParaRPr lang="en-US"/>
        </a:p>
      </dgm:t>
    </dgm:pt>
    <dgm:pt modelId="{F6F15A59-4695-4AD7-B728-FAB0FF6D750A}" type="sibTrans" cxnId="{311F2A7C-121B-4225-BEF7-60A8D1E9720F}">
      <dgm:prSet/>
      <dgm:spPr/>
      <dgm:t>
        <a:bodyPr/>
        <a:lstStyle/>
        <a:p>
          <a:endParaRPr lang="en-US"/>
        </a:p>
      </dgm:t>
    </dgm:pt>
    <dgm:pt modelId="{C5FD6C2B-A4F9-4A61-829A-B2A992F0D255}">
      <dgm:prSet/>
      <dgm:spPr/>
      <dgm:t>
        <a:bodyPr/>
        <a:lstStyle/>
        <a:p>
          <a:r>
            <a:rPr lang="en-US" b="1"/>
            <a:t>One-Page Description </a:t>
          </a:r>
          <a:r>
            <a:rPr lang="en-US"/>
            <a:t>activity introduced and supported.PCT Coordinator attends Unit Meetings to facilitate the One-Page activity.</a:t>
          </a:r>
        </a:p>
      </dgm:t>
    </dgm:pt>
    <dgm:pt modelId="{BF4291B7-B3A4-46ED-951C-8D563209CF14}" type="parTrans" cxnId="{F72C6CA1-F4C3-4AA5-BDAE-77AC1CE9D11B}">
      <dgm:prSet/>
      <dgm:spPr/>
      <dgm:t>
        <a:bodyPr/>
        <a:lstStyle/>
        <a:p>
          <a:endParaRPr lang="en-US"/>
        </a:p>
      </dgm:t>
    </dgm:pt>
    <dgm:pt modelId="{E1463EE7-856D-4140-A058-6301D933F46B}" type="sibTrans" cxnId="{F72C6CA1-F4C3-4AA5-BDAE-77AC1CE9D11B}">
      <dgm:prSet/>
      <dgm:spPr/>
      <dgm:t>
        <a:bodyPr/>
        <a:lstStyle/>
        <a:p>
          <a:endParaRPr lang="en-US"/>
        </a:p>
      </dgm:t>
    </dgm:pt>
    <dgm:pt modelId="{CFCFA86B-5237-45A6-8EB0-4FED204F3481}">
      <dgm:prSet/>
      <dgm:spPr/>
      <dgm:t>
        <a:bodyPr/>
        <a:lstStyle/>
        <a:p>
          <a:r>
            <a:rPr lang="en-US"/>
            <a:t>Formation of a cohesive </a:t>
          </a:r>
          <a:r>
            <a:rPr lang="en-US" b="1"/>
            <a:t>PCT team </a:t>
          </a:r>
          <a:r>
            <a:rPr lang="en-US"/>
            <a:t>including the coordinator, coaches, and trainers to clearly define roles and scope, and to provide ongoing training and coaching support to all staff.</a:t>
          </a:r>
        </a:p>
      </dgm:t>
    </dgm:pt>
    <dgm:pt modelId="{33579A5A-FF68-41F2-AC5D-B240520995FA}" type="parTrans" cxnId="{499434A7-0285-4381-885F-F230725B5F62}">
      <dgm:prSet/>
      <dgm:spPr/>
      <dgm:t>
        <a:bodyPr/>
        <a:lstStyle/>
        <a:p>
          <a:endParaRPr lang="en-US"/>
        </a:p>
      </dgm:t>
    </dgm:pt>
    <dgm:pt modelId="{9ED37B08-1BD9-4B7C-BA91-8AD5812C27EB}" type="sibTrans" cxnId="{499434A7-0285-4381-885F-F230725B5F62}">
      <dgm:prSet/>
      <dgm:spPr/>
      <dgm:t>
        <a:bodyPr/>
        <a:lstStyle/>
        <a:p>
          <a:endParaRPr lang="en-US"/>
        </a:p>
      </dgm:t>
    </dgm:pt>
    <dgm:pt modelId="{B20645EA-971D-4A7E-8ADC-EACB208BC54A}" type="pres">
      <dgm:prSet presAssocID="{DB24DE64-0F8C-463D-98AF-03DBDF8BB349}" presName="root" presStyleCnt="0">
        <dgm:presLayoutVars>
          <dgm:dir/>
          <dgm:resizeHandles val="exact"/>
        </dgm:presLayoutVars>
      </dgm:prSet>
      <dgm:spPr/>
    </dgm:pt>
    <dgm:pt modelId="{0E37CFBE-A3E6-47EC-ACC1-DA708634E63F}" type="pres">
      <dgm:prSet presAssocID="{DB24DE64-0F8C-463D-98AF-03DBDF8BB349}" presName="container" presStyleCnt="0">
        <dgm:presLayoutVars>
          <dgm:dir/>
          <dgm:resizeHandles val="exact"/>
        </dgm:presLayoutVars>
      </dgm:prSet>
      <dgm:spPr/>
    </dgm:pt>
    <dgm:pt modelId="{B96E67EC-4434-4B21-80CC-7125D9A97A0F}" type="pres">
      <dgm:prSet presAssocID="{720A6715-5270-401D-B639-562A4F1D4F35}" presName="compNode" presStyleCnt="0"/>
      <dgm:spPr/>
    </dgm:pt>
    <dgm:pt modelId="{5D883A46-DD01-4AE8-BD37-8AEC070EA27E}" type="pres">
      <dgm:prSet presAssocID="{720A6715-5270-401D-B639-562A4F1D4F35}" presName="iconBgRect" presStyleLbl="bgShp" presStyleIdx="0" presStyleCnt="6"/>
      <dgm:spPr/>
    </dgm:pt>
    <dgm:pt modelId="{4F40AA0E-D65E-4EC0-87F3-28AD5A4F74A6}" type="pres">
      <dgm:prSet presAssocID="{720A6715-5270-401D-B639-562A4F1D4F3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59A0EB6-E616-4A23-B9EA-2B3C7E4F2434}" type="pres">
      <dgm:prSet presAssocID="{720A6715-5270-401D-B639-562A4F1D4F35}" presName="spaceRect" presStyleCnt="0"/>
      <dgm:spPr/>
    </dgm:pt>
    <dgm:pt modelId="{1779E8A6-5B34-4FB0-B374-5BC936F42893}" type="pres">
      <dgm:prSet presAssocID="{720A6715-5270-401D-B639-562A4F1D4F35}" presName="textRect" presStyleLbl="revTx" presStyleIdx="0" presStyleCnt="6" custScaleY="238903">
        <dgm:presLayoutVars>
          <dgm:chMax val="1"/>
          <dgm:chPref val="1"/>
        </dgm:presLayoutVars>
      </dgm:prSet>
      <dgm:spPr/>
    </dgm:pt>
    <dgm:pt modelId="{8A76F8A5-BEB9-4CE5-88C1-70E00048D4FC}" type="pres">
      <dgm:prSet presAssocID="{72C23C3A-819F-4B99-9874-A609B02F2463}" presName="sibTrans" presStyleLbl="sibTrans2D1" presStyleIdx="0" presStyleCnt="0"/>
      <dgm:spPr/>
    </dgm:pt>
    <dgm:pt modelId="{EE297638-1290-4690-A083-79B80D2EB607}" type="pres">
      <dgm:prSet presAssocID="{63141090-BDD8-4A34-B5F3-08C5B7492B0C}" presName="compNode" presStyleCnt="0"/>
      <dgm:spPr/>
    </dgm:pt>
    <dgm:pt modelId="{44815113-B020-4107-9900-9A809D18FB68}" type="pres">
      <dgm:prSet presAssocID="{63141090-BDD8-4A34-B5F3-08C5B7492B0C}" presName="iconBgRect" presStyleLbl="bgShp" presStyleIdx="1" presStyleCnt="6"/>
      <dgm:spPr/>
    </dgm:pt>
    <dgm:pt modelId="{2FA2F99D-6E0D-4D88-88E5-900A10BA9FCB}" type="pres">
      <dgm:prSet presAssocID="{63141090-BDD8-4A34-B5F3-08C5B7492B0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A1E15CFE-A6FB-4849-8277-CA59FD70B568}" type="pres">
      <dgm:prSet presAssocID="{63141090-BDD8-4A34-B5F3-08C5B7492B0C}" presName="spaceRect" presStyleCnt="0"/>
      <dgm:spPr/>
    </dgm:pt>
    <dgm:pt modelId="{668C7F0B-43DB-4308-B135-D7339308074F}" type="pres">
      <dgm:prSet presAssocID="{63141090-BDD8-4A34-B5F3-08C5B7492B0C}" presName="textRect" presStyleLbl="revTx" presStyleIdx="1" presStyleCnt="6">
        <dgm:presLayoutVars>
          <dgm:chMax val="1"/>
          <dgm:chPref val="1"/>
        </dgm:presLayoutVars>
      </dgm:prSet>
      <dgm:spPr/>
    </dgm:pt>
    <dgm:pt modelId="{88A6F0FD-B754-43C0-A173-116004FDC22D}" type="pres">
      <dgm:prSet presAssocID="{08D48992-C9E6-4F51-B86D-C370BC95A107}" presName="sibTrans" presStyleLbl="sibTrans2D1" presStyleIdx="0" presStyleCnt="0"/>
      <dgm:spPr/>
    </dgm:pt>
    <dgm:pt modelId="{F135DB51-01C9-468C-ABE3-015C4EAB5472}" type="pres">
      <dgm:prSet presAssocID="{F6651D83-C7B3-43DA-93AA-6912EEBCD67D}" presName="compNode" presStyleCnt="0"/>
      <dgm:spPr/>
    </dgm:pt>
    <dgm:pt modelId="{FC478947-0DA1-416C-AA6F-6E6ABA9A2B04}" type="pres">
      <dgm:prSet presAssocID="{F6651D83-C7B3-43DA-93AA-6912EEBCD67D}" presName="iconBgRect" presStyleLbl="bgShp" presStyleIdx="2" presStyleCnt="6"/>
      <dgm:spPr/>
    </dgm:pt>
    <dgm:pt modelId="{F96634FB-21FF-442C-B62F-1B32FD5C2052}" type="pres">
      <dgm:prSet presAssocID="{F6651D83-C7B3-43DA-93AA-6912EEBCD67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2946080-40D0-49A9-A1CE-F30B23B25BEE}" type="pres">
      <dgm:prSet presAssocID="{F6651D83-C7B3-43DA-93AA-6912EEBCD67D}" presName="spaceRect" presStyleCnt="0"/>
      <dgm:spPr/>
    </dgm:pt>
    <dgm:pt modelId="{9E06DBDB-6366-4E79-AB07-02734C3DC7D7}" type="pres">
      <dgm:prSet presAssocID="{F6651D83-C7B3-43DA-93AA-6912EEBCD67D}" presName="textRect" presStyleLbl="revTx" presStyleIdx="2" presStyleCnt="6">
        <dgm:presLayoutVars>
          <dgm:chMax val="1"/>
          <dgm:chPref val="1"/>
        </dgm:presLayoutVars>
      </dgm:prSet>
      <dgm:spPr/>
    </dgm:pt>
    <dgm:pt modelId="{A3AFB51E-7E46-4640-B944-77BE93B85D51}" type="pres">
      <dgm:prSet presAssocID="{E87BC31A-3244-41B5-8287-91CF22BC0D6A}" presName="sibTrans" presStyleLbl="sibTrans2D1" presStyleIdx="0" presStyleCnt="0"/>
      <dgm:spPr/>
    </dgm:pt>
    <dgm:pt modelId="{C1BFAACE-811B-4980-9C4A-5699D93CFC6B}" type="pres">
      <dgm:prSet presAssocID="{641AE33B-C615-4AC7-86E9-1EBEBE140BEB}" presName="compNode" presStyleCnt="0"/>
      <dgm:spPr/>
    </dgm:pt>
    <dgm:pt modelId="{7C300782-5CF0-408D-8CC1-824968F9CE3A}" type="pres">
      <dgm:prSet presAssocID="{641AE33B-C615-4AC7-86E9-1EBEBE140BEB}" presName="iconBgRect" presStyleLbl="bgShp" presStyleIdx="3" presStyleCnt="6"/>
      <dgm:spPr/>
    </dgm:pt>
    <dgm:pt modelId="{87E5163F-E694-4E39-A410-1786B0397F57}" type="pres">
      <dgm:prSet presAssocID="{641AE33B-C615-4AC7-86E9-1EBEBE140BE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03B28E47-7F6E-47DE-A064-F14CBEE5F73C}" type="pres">
      <dgm:prSet presAssocID="{641AE33B-C615-4AC7-86E9-1EBEBE140BEB}" presName="spaceRect" presStyleCnt="0"/>
      <dgm:spPr/>
    </dgm:pt>
    <dgm:pt modelId="{F90A93E2-3C88-4E68-9176-D5E51FFC136D}" type="pres">
      <dgm:prSet presAssocID="{641AE33B-C615-4AC7-86E9-1EBEBE140BEB}" presName="textRect" presStyleLbl="revTx" presStyleIdx="3" presStyleCnt="6">
        <dgm:presLayoutVars>
          <dgm:chMax val="1"/>
          <dgm:chPref val="1"/>
        </dgm:presLayoutVars>
      </dgm:prSet>
      <dgm:spPr/>
    </dgm:pt>
    <dgm:pt modelId="{862D5922-EA23-4F94-B043-136EA707E051}" type="pres">
      <dgm:prSet presAssocID="{F6F15A59-4695-4AD7-B728-FAB0FF6D750A}" presName="sibTrans" presStyleLbl="sibTrans2D1" presStyleIdx="0" presStyleCnt="0"/>
      <dgm:spPr/>
    </dgm:pt>
    <dgm:pt modelId="{DED20629-861F-4805-BE79-031B1756BC8A}" type="pres">
      <dgm:prSet presAssocID="{C5FD6C2B-A4F9-4A61-829A-B2A992F0D255}" presName="compNode" presStyleCnt="0"/>
      <dgm:spPr/>
    </dgm:pt>
    <dgm:pt modelId="{78A117AB-EEA1-4B7E-A17C-EDA38B8DB3E5}" type="pres">
      <dgm:prSet presAssocID="{C5FD6C2B-A4F9-4A61-829A-B2A992F0D255}" presName="iconBgRect" presStyleLbl="bgShp" presStyleIdx="4" presStyleCnt="6"/>
      <dgm:spPr/>
    </dgm:pt>
    <dgm:pt modelId="{0F4CC792-F390-4E0E-BE0D-9C5019A5BBDE}" type="pres">
      <dgm:prSet presAssocID="{C5FD6C2B-A4F9-4A61-829A-B2A992F0D25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E296CAAD-C9E1-4A79-9E4E-BE4ADEEE6293}" type="pres">
      <dgm:prSet presAssocID="{C5FD6C2B-A4F9-4A61-829A-B2A992F0D255}" presName="spaceRect" presStyleCnt="0"/>
      <dgm:spPr/>
    </dgm:pt>
    <dgm:pt modelId="{A75CC856-A4E6-4F0F-B684-FB3A7068D419}" type="pres">
      <dgm:prSet presAssocID="{C5FD6C2B-A4F9-4A61-829A-B2A992F0D255}" presName="textRect" presStyleLbl="revTx" presStyleIdx="4" presStyleCnt="6">
        <dgm:presLayoutVars>
          <dgm:chMax val="1"/>
          <dgm:chPref val="1"/>
        </dgm:presLayoutVars>
      </dgm:prSet>
      <dgm:spPr/>
    </dgm:pt>
    <dgm:pt modelId="{2B3B0C2B-17CB-4D94-941A-A84FE500B459}" type="pres">
      <dgm:prSet presAssocID="{E1463EE7-856D-4140-A058-6301D933F46B}" presName="sibTrans" presStyleLbl="sibTrans2D1" presStyleIdx="0" presStyleCnt="0"/>
      <dgm:spPr/>
    </dgm:pt>
    <dgm:pt modelId="{E4FC46FB-37F6-4890-A8B9-717BAB664730}" type="pres">
      <dgm:prSet presAssocID="{CFCFA86B-5237-45A6-8EB0-4FED204F3481}" presName="compNode" presStyleCnt="0"/>
      <dgm:spPr/>
    </dgm:pt>
    <dgm:pt modelId="{3ECF52CE-C0AB-4BD1-973E-AF3F73E1D18B}" type="pres">
      <dgm:prSet presAssocID="{CFCFA86B-5237-45A6-8EB0-4FED204F3481}" presName="iconBgRect" presStyleLbl="bgShp" presStyleIdx="5" presStyleCnt="6"/>
      <dgm:spPr/>
    </dgm:pt>
    <dgm:pt modelId="{1FEC37D0-8A52-4D76-9841-15904C6D0E90}" type="pres">
      <dgm:prSet presAssocID="{CFCFA86B-5237-45A6-8EB0-4FED204F348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19D3E26-3907-4480-AD90-3047D986161F}" type="pres">
      <dgm:prSet presAssocID="{CFCFA86B-5237-45A6-8EB0-4FED204F3481}" presName="spaceRect" presStyleCnt="0"/>
      <dgm:spPr/>
    </dgm:pt>
    <dgm:pt modelId="{5C2C9B83-E70F-4015-8DF8-F34873558375}" type="pres">
      <dgm:prSet presAssocID="{CFCFA86B-5237-45A6-8EB0-4FED204F348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F3A0415-5F27-402E-8DD8-B2049A2285EF}" type="presOf" srcId="{720A6715-5270-401D-B639-562A4F1D4F35}" destId="{1779E8A6-5B34-4FB0-B374-5BC936F42893}" srcOrd="0" destOrd="0" presId="urn:microsoft.com/office/officeart/2018/2/layout/IconCircleList"/>
    <dgm:cxn modelId="{0A195032-B422-4282-9FFD-3023DEE5D3C1}" type="presOf" srcId="{E87BC31A-3244-41B5-8287-91CF22BC0D6A}" destId="{A3AFB51E-7E46-4640-B944-77BE93B85D51}" srcOrd="0" destOrd="0" presId="urn:microsoft.com/office/officeart/2018/2/layout/IconCircleList"/>
    <dgm:cxn modelId="{3D2CED33-61D3-4BC2-9ABA-5565F8A76203}" type="presOf" srcId="{08D48992-C9E6-4F51-B86D-C370BC95A107}" destId="{88A6F0FD-B754-43C0-A173-116004FDC22D}" srcOrd="0" destOrd="0" presId="urn:microsoft.com/office/officeart/2018/2/layout/IconCircleList"/>
    <dgm:cxn modelId="{31C9593C-110A-425D-8FB8-41996FE520A6}" type="presOf" srcId="{F6651D83-C7B3-43DA-93AA-6912EEBCD67D}" destId="{9E06DBDB-6366-4E79-AB07-02734C3DC7D7}" srcOrd="0" destOrd="0" presId="urn:microsoft.com/office/officeart/2018/2/layout/IconCircleList"/>
    <dgm:cxn modelId="{B8E8224E-4335-4151-B9F2-984BE76618A3}" type="presOf" srcId="{C5FD6C2B-A4F9-4A61-829A-B2A992F0D255}" destId="{A75CC856-A4E6-4F0F-B684-FB3A7068D419}" srcOrd="0" destOrd="0" presId="urn:microsoft.com/office/officeart/2018/2/layout/IconCircleList"/>
    <dgm:cxn modelId="{F4D4367B-9CBF-4135-8A01-31AD4902F30F}" type="presOf" srcId="{63141090-BDD8-4A34-B5F3-08C5B7492B0C}" destId="{668C7F0B-43DB-4308-B135-D7339308074F}" srcOrd="0" destOrd="0" presId="urn:microsoft.com/office/officeart/2018/2/layout/IconCircleList"/>
    <dgm:cxn modelId="{311F2A7C-121B-4225-BEF7-60A8D1E9720F}" srcId="{DB24DE64-0F8C-463D-98AF-03DBDF8BB349}" destId="{641AE33B-C615-4AC7-86E9-1EBEBE140BEB}" srcOrd="3" destOrd="0" parTransId="{E27D208F-9094-4D67-A615-30A0D044CB8E}" sibTransId="{F6F15A59-4695-4AD7-B728-FAB0FF6D750A}"/>
    <dgm:cxn modelId="{84BEFC7F-860B-4E5A-98AC-4B56CE697312}" type="presOf" srcId="{E1463EE7-856D-4140-A058-6301D933F46B}" destId="{2B3B0C2B-17CB-4D94-941A-A84FE500B459}" srcOrd="0" destOrd="0" presId="urn:microsoft.com/office/officeart/2018/2/layout/IconCircleList"/>
    <dgm:cxn modelId="{6A6B3591-74DC-4C35-A83C-D491947CA24D}" type="presOf" srcId="{CFCFA86B-5237-45A6-8EB0-4FED204F3481}" destId="{5C2C9B83-E70F-4015-8DF8-F34873558375}" srcOrd="0" destOrd="0" presId="urn:microsoft.com/office/officeart/2018/2/layout/IconCircleList"/>
    <dgm:cxn modelId="{4ED72F97-A01D-4C41-86F7-D3EC861CDBC0}" srcId="{DB24DE64-0F8C-463D-98AF-03DBDF8BB349}" destId="{F6651D83-C7B3-43DA-93AA-6912EEBCD67D}" srcOrd="2" destOrd="0" parTransId="{2E989EC9-C86B-4094-891E-F015D2CE0AEC}" sibTransId="{E87BC31A-3244-41B5-8287-91CF22BC0D6A}"/>
    <dgm:cxn modelId="{83186C97-32A1-4611-85D3-39EAE3062637}" srcId="{DB24DE64-0F8C-463D-98AF-03DBDF8BB349}" destId="{63141090-BDD8-4A34-B5F3-08C5B7492B0C}" srcOrd="1" destOrd="0" parTransId="{20E85A11-5A39-4055-B9B0-8D4E343D5527}" sibTransId="{08D48992-C9E6-4F51-B86D-C370BC95A107}"/>
    <dgm:cxn modelId="{E6591E9E-1587-4FFB-AC4B-BBDC723D63A2}" type="presOf" srcId="{DB24DE64-0F8C-463D-98AF-03DBDF8BB349}" destId="{B20645EA-971D-4A7E-8ADC-EACB208BC54A}" srcOrd="0" destOrd="0" presId="urn:microsoft.com/office/officeart/2018/2/layout/IconCircleList"/>
    <dgm:cxn modelId="{F72C6CA1-F4C3-4AA5-BDAE-77AC1CE9D11B}" srcId="{DB24DE64-0F8C-463D-98AF-03DBDF8BB349}" destId="{C5FD6C2B-A4F9-4A61-829A-B2A992F0D255}" srcOrd="4" destOrd="0" parTransId="{BF4291B7-B3A4-46ED-951C-8D563209CF14}" sibTransId="{E1463EE7-856D-4140-A058-6301D933F46B}"/>
    <dgm:cxn modelId="{499434A7-0285-4381-885F-F230725B5F62}" srcId="{DB24DE64-0F8C-463D-98AF-03DBDF8BB349}" destId="{CFCFA86B-5237-45A6-8EB0-4FED204F3481}" srcOrd="5" destOrd="0" parTransId="{33579A5A-FF68-41F2-AC5D-B240520995FA}" sibTransId="{9ED37B08-1BD9-4B7C-BA91-8AD5812C27EB}"/>
    <dgm:cxn modelId="{2FD43BAE-40C4-42A1-BFBD-0B1F165478C0}" type="presOf" srcId="{641AE33B-C615-4AC7-86E9-1EBEBE140BEB}" destId="{F90A93E2-3C88-4E68-9176-D5E51FFC136D}" srcOrd="0" destOrd="0" presId="urn:microsoft.com/office/officeart/2018/2/layout/IconCircleList"/>
    <dgm:cxn modelId="{405342AE-CD5F-4187-9FFF-413384EAFBA4}" srcId="{DB24DE64-0F8C-463D-98AF-03DBDF8BB349}" destId="{720A6715-5270-401D-B639-562A4F1D4F35}" srcOrd="0" destOrd="0" parTransId="{2F0C231A-87D1-4416-B41E-B994D2E1027D}" sibTransId="{72C23C3A-819F-4B99-9874-A609B02F2463}"/>
    <dgm:cxn modelId="{534CE6B8-BC1F-4A17-81F4-CA92CDA5F176}" type="presOf" srcId="{F6F15A59-4695-4AD7-B728-FAB0FF6D750A}" destId="{862D5922-EA23-4F94-B043-136EA707E051}" srcOrd="0" destOrd="0" presId="urn:microsoft.com/office/officeart/2018/2/layout/IconCircleList"/>
    <dgm:cxn modelId="{443301BB-E277-47CB-9654-C5F91C8937FB}" type="presOf" srcId="{72C23C3A-819F-4B99-9874-A609B02F2463}" destId="{8A76F8A5-BEB9-4CE5-88C1-70E00048D4FC}" srcOrd="0" destOrd="0" presId="urn:microsoft.com/office/officeart/2018/2/layout/IconCircleList"/>
    <dgm:cxn modelId="{EC4BEB71-A1C6-4187-A5F2-925D26C8C780}" type="presParOf" srcId="{B20645EA-971D-4A7E-8ADC-EACB208BC54A}" destId="{0E37CFBE-A3E6-47EC-ACC1-DA708634E63F}" srcOrd="0" destOrd="0" presId="urn:microsoft.com/office/officeart/2018/2/layout/IconCircleList"/>
    <dgm:cxn modelId="{9E9459F6-1EBD-4291-A6C2-61527725940F}" type="presParOf" srcId="{0E37CFBE-A3E6-47EC-ACC1-DA708634E63F}" destId="{B96E67EC-4434-4B21-80CC-7125D9A97A0F}" srcOrd="0" destOrd="0" presId="urn:microsoft.com/office/officeart/2018/2/layout/IconCircleList"/>
    <dgm:cxn modelId="{4137EE5C-9364-4B72-B9D3-B2A0D0775EC4}" type="presParOf" srcId="{B96E67EC-4434-4B21-80CC-7125D9A97A0F}" destId="{5D883A46-DD01-4AE8-BD37-8AEC070EA27E}" srcOrd="0" destOrd="0" presId="urn:microsoft.com/office/officeart/2018/2/layout/IconCircleList"/>
    <dgm:cxn modelId="{9AC43252-DBAD-4933-8D8A-AF41953BF428}" type="presParOf" srcId="{B96E67EC-4434-4B21-80CC-7125D9A97A0F}" destId="{4F40AA0E-D65E-4EC0-87F3-28AD5A4F74A6}" srcOrd="1" destOrd="0" presId="urn:microsoft.com/office/officeart/2018/2/layout/IconCircleList"/>
    <dgm:cxn modelId="{1A5A3FA7-DA56-4F62-B50F-FD4B3BACE44F}" type="presParOf" srcId="{B96E67EC-4434-4B21-80CC-7125D9A97A0F}" destId="{A59A0EB6-E616-4A23-B9EA-2B3C7E4F2434}" srcOrd="2" destOrd="0" presId="urn:microsoft.com/office/officeart/2018/2/layout/IconCircleList"/>
    <dgm:cxn modelId="{56A99F70-64AB-4642-8B7E-8A05BA0189B0}" type="presParOf" srcId="{B96E67EC-4434-4B21-80CC-7125D9A97A0F}" destId="{1779E8A6-5B34-4FB0-B374-5BC936F42893}" srcOrd="3" destOrd="0" presId="urn:microsoft.com/office/officeart/2018/2/layout/IconCircleList"/>
    <dgm:cxn modelId="{1AFBECD2-F599-4AEF-B28D-247231A34484}" type="presParOf" srcId="{0E37CFBE-A3E6-47EC-ACC1-DA708634E63F}" destId="{8A76F8A5-BEB9-4CE5-88C1-70E00048D4FC}" srcOrd="1" destOrd="0" presId="urn:microsoft.com/office/officeart/2018/2/layout/IconCircleList"/>
    <dgm:cxn modelId="{CEDD9816-9E2B-49F0-B852-6CEC7556C0A4}" type="presParOf" srcId="{0E37CFBE-A3E6-47EC-ACC1-DA708634E63F}" destId="{EE297638-1290-4690-A083-79B80D2EB607}" srcOrd="2" destOrd="0" presId="urn:microsoft.com/office/officeart/2018/2/layout/IconCircleList"/>
    <dgm:cxn modelId="{6CD5EB0C-0858-4384-8C79-0F4B0103F635}" type="presParOf" srcId="{EE297638-1290-4690-A083-79B80D2EB607}" destId="{44815113-B020-4107-9900-9A809D18FB68}" srcOrd="0" destOrd="0" presId="urn:microsoft.com/office/officeart/2018/2/layout/IconCircleList"/>
    <dgm:cxn modelId="{98722E92-1143-4EE0-84F0-76D9923441B7}" type="presParOf" srcId="{EE297638-1290-4690-A083-79B80D2EB607}" destId="{2FA2F99D-6E0D-4D88-88E5-900A10BA9FCB}" srcOrd="1" destOrd="0" presId="urn:microsoft.com/office/officeart/2018/2/layout/IconCircleList"/>
    <dgm:cxn modelId="{D5196654-C173-4453-8E96-60CB21BFE1F3}" type="presParOf" srcId="{EE297638-1290-4690-A083-79B80D2EB607}" destId="{A1E15CFE-A6FB-4849-8277-CA59FD70B568}" srcOrd="2" destOrd="0" presId="urn:microsoft.com/office/officeart/2018/2/layout/IconCircleList"/>
    <dgm:cxn modelId="{CD266127-AC9C-4834-B9C2-EC44787994A6}" type="presParOf" srcId="{EE297638-1290-4690-A083-79B80D2EB607}" destId="{668C7F0B-43DB-4308-B135-D7339308074F}" srcOrd="3" destOrd="0" presId="urn:microsoft.com/office/officeart/2018/2/layout/IconCircleList"/>
    <dgm:cxn modelId="{F23F1809-136A-44E9-87A3-D68AD3B057C0}" type="presParOf" srcId="{0E37CFBE-A3E6-47EC-ACC1-DA708634E63F}" destId="{88A6F0FD-B754-43C0-A173-116004FDC22D}" srcOrd="3" destOrd="0" presId="urn:microsoft.com/office/officeart/2018/2/layout/IconCircleList"/>
    <dgm:cxn modelId="{6FE4E287-5EED-4338-94CB-8D92508BB5D2}" type="presParOf" srcId="{0E37CFBE-A3E6-47EC-ACC1-DA708634E63F}" destId="{F135DB51-01C9-468C-ABE3-015C4EAB5472}" srcOrd="4" destOrd="0" presId="urn:microsoft.com/office/officeart/2018/2/layout/IconCircleList"/>
    <dgm:cxn modelId="{984A3596-20F6-4671-BAB4-DF7F22087036}" type="presParOf" srcId="{F135DB51-01C9-468C-ABE3-015C4EAB5472}" destId="{FC478947-0DA1-416C-AA6F-6E6ABA9A2B04}" srcOrd="0" destOrd="0" presId="urn:microsoft.com/office/officeart/2018/2/layout/IconCircleList"/>
    <dgm:cxn modelId="{0533FDBF-B14E-4B6B-BD9C-ED7388F55429}" type="presParOf" srcId="{F135DB51-01C9-468C-ABE3-015C4EAB5472}" destId="{F96634FB-21FF-442C-B62F-1B32FD5C2052}" srcOrd="1" destOrd="0" presId="urn:microsoft.com/office/officeart/2018/2/layout/IconCircleList"/>
    <dgm:cxn modelId="{52F44695-8D7E-4A6C-B04A-C996F0772F6C}" type="presParOf" srcId="{F135DB51-01C9-468C-ABE3-015C4EAB5472}" destId="{32946080-40D0-49A9-A1CE-F30B23B25BEE}" srcOrd="2" destOrd="0" presId="urn:microsoft.com/office/officeart/2018/2/layout/IconCircleList"/>
    <dgm:cxn modelId="{F06EEDA7-50FB-4B5B-8C9F-B1433E836601}" type="presParOf" srcId="{F135DB51-01C9-468C-ABE3-015C4EAB5472}" destId="{9E06DBDB-6366-4E79-AB07-02734C3DC7D7}" srcOrd="3" destOrd="0" presId="urn:microsoft.com/office/officeart/2018/2/layout/IconCircleList"/>
    <dgm:cxn modelId="{70A24F26-DF79-427B-B97E-C6C405EB23F3}" type="presParOf" srcId="{0E37CFBE-A3E6-47EC-ACC1-DA708634E63F}" destId="{A3AFB51E-7E46-4640-B944-77BE93B85D51}" srcOrd="5" destOrd="0" presId="urn:microsoft.com/office/officeart/2018/2/layout/IconCircleList"/>
    <dgm:cxn modelId="{681FEA7F-50B7-410C-8DEB-8498BD892AC3}" type="presParOf" srcId="{0E37CFBE-A3E6-47EC-ACC1-DA708634E63F}" destId="{C1BFAACE-811B-4980-9C4A-5699D93CFC6B}" srcOrd="6" destOrd="0" presId="urn:microsoft.com/office/officeart/2018/2/layout/IconCircleList"/>
    <dgm:cxn modelId="{3EF64B67-9B32-4A3C-A6B4-CC2E5F58B770}" type="presParOf" srcId="{C1BFAACE-811B-4980-9C4A-5699D93CFC6B}" destId="{7C300782-5CF0-408D-8CC1-824968F9CE3A}" srcOrd="0" destOrd="0" presId="urn:microsoft.com/office/officeart/2018/2/layout/IconCircleList"/>
    <dgm:cxn modelId="{67872494-75A7-4257-A78E-3C0B397F6022}" type="presParOf" srcId="{C1BFAACE-811B-4980-9C4A-5699D93CFC6B}" destId="{87E5163F-E694-4E39-A410-1786B0397F57}" srcOrd="1" destOrd="0" presId="urn:microsoft.com/office/officeart/2018/2/layout/IconCircleList"/>
    <dgm:cxn modelId="{E66A6F4A-42A6-4ED4-B4D0-C714689F46CB}" type="presParOf" srcId="{C1BFAACE-811B-4980-9C4A-5699D93CFC6B}" destId="{03B28E47-7F6E-47DE-A064-F14CBEE5F73C}" srcOrd="2" destOrd="0" presId="urn:microsoft.com/office/officeart/2018/2/layout/IconCircleList"/>
    <dgm:cxn modelId="{D1098E07-BF99-4B07-B6F1-3502B0A35700}" type="presParOf" srcId="{C1BFAACE-811B-4980-9C4A-5699D93CFC6B}" destId="{F90A93E2-3C88-4E68-9176-D5E51FFC136D}" srcOrd="3" destOrd="0" presId="urn:microsoft.com/office/officeart/2018/2/layout/IconCircleList"/>
    <dgm:cxn modelId="{CA030507-0362-44CF-AA16-0ED3FD970665}" type="presParOf" srcId="{0E37CFBE-A3E6-47EC-ACC1-DA708634E63F}" destId="{862D5922-EA23-4F94-B043-136EA707E051}" srcOrd="7" destOrd="0" presId="urn:microsoft.com/office/officeart/2018/2/layout/IconCircleList"/>
    <dgm:cxn modelId="{4E0050ED-EAD8-47AF-B30B-A6A4AF393CF6}" type="presParOf" srcId="{0E37CFBE-A3E6-47EC-ACC1-DA708634E63F}" destId="{DED20629-861F-4805-BE79-031B1756BC8A}" srcOrd="8" destOrd="0" presId="urn:microsoft.com/office/officeart/2018/2/layout/IconCircleList"/>
    <dgm:cxn modelId="{27CB2137-1986-49C7-91FB-3ECC6CA91A63}" type="presParOf" srcId="{DED20629-861F-4805-BE79-031B1756BC8A}" destId="{78A117AB-EEA1-4B7E-A17C-EDA38B8DB3E5}" srcOrd="0" destOrd="0" presId="urn:microsoft.com/office/officeart/2018/2/layout/IconCircleList"/>
    <dgm:cxn modelId="{5AE373AD-F724-43E7-93F3-D73A0C7FD6F7}" type="presParOf" srcId="{DED20629-861F-4805-BE79-031B1756BC8A}" destId="{0F4CC792-F390-4E0E-BE0D-9C5019A5BBDE}" srcOrd="1" destOrd="0" presId="urn:microsoft.com/office/officeart/2018/2/layout/IconCircleList"/>
    <dgm:cxn modelId="{5F80722C-9B41-4866-8ACD-57C345F86B6A}" type="presParOf" srcId="{DED20629-861F-4805-BE79-031B1756BC8A}" destId="{E296CAAD-C9E1-4A79-9E4E-BE4ADEEE6293}" srcOrd="2" destOrd="0" presId="urn:microsoft.com/office/officeart/2018/2/layout/IconCircleList"/>
    <dgm:cxn modelId="{70553210-8CD4-4DEB-9C85-EB6781268A24}" type="presParOf" srcId="{DED20629-861F-4805-BE79-031B1756BC8A}" destId="{A75CC856-A4E6-4F0F-B684-FB3A7068D419}" srcOrd="3" destOrd="0" presId="urn:microsoft.com/office/officeart/2018/2/layout/IconCircleList"/>
    <dgm:cxn modelId="{498FF9BE-B1E8-4FD6-824C-0B8AD562024B}" type="presParOf" srcId="{0E37CFBE-A3E6-47EC-ACC1-DA708634E63F}" destId="{2B3B0C2B-17CB-4D94-941A-A84FE500B459}" srcOrd="9" destOrd="0" presId="urn:microsoft.com/office/officeart/2018/2/layout/IconCircleList"/>
    <dgm:cxn modelId="{A80BBE9D-0DD4-467A-A6E0-D007B840A54B}" type="presParOf" srcId="{0E37CFBE-A3E6-47EC-ACC1-DA708634E63F}" destId="{E4FC46FB-37F6-4890-A8B9-717BAB664730}" srcOrd="10" destOrd="0" presId="urn:microsoft.com/office/officeart/2018/2/layout/IconCircleList"/>
    <dgm:cxn modelId="{171AF9A2-D00D-4E55-A0A7-D48B2517F85A}" type="presParOf" srcId="{E4FC46FB-37F6-4890-A8B9-717BAB664730}" destId="{3ECF52CE-C0AB-4BD1-973E-AF3F73E1D18B}" srcOrd="0" destOrd="0" presId="urn:microsoft.com/office/officeart/2018/2/layout/IconCircleList"/>
    <dgm:cxn modelId="{8DBFCD99-B769-4F39-B2E0-4A8258ECE6A6}" type="presParOf" srcId="{E4FC46FB-37F6-4890-A8B9-717BAB664730}" destId="{1FEC37D0-8A52-4D76-9841-15904C6D0E90}" srcOrd="1" destOrd="0" presId="urn:microsoft.com/office/officeart/2018/2/layout/IconCircleList"/>
    <dgm:cxn modelId="{005A8447-521F-4188-8CD8-31F41E9758EC}" type="presParOf" srcId="{E4FC46FB-37F6-4890-A8B9-717BAB664730}" destId="{219D3E26-3907-4480-AD90-3047D986161F}" srcOrd="2" destOrd="0" presId="urn:microsoft.com/office/officeart/2018/2/layout/IconCircleList"/>
    <dgm:cxn modelId="{CDAE8193-B386-480A-B0C1-C6506E29123B}" type="presParOf" srcId="{E4FC46FB-37F6-4890-A8B9-717BAB664730}" destId="{5C2C9B83-E70F-4015-8DF8-F3487355837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153D-C50C-4495-BD64-2FB4690216C2}">
      <dsp:nvSpPr>
        <dsp:cNvPr id="0" name=""/>
        <dsp:cNvSpPr/>
      </dsp:nvSpPr>
      <dsp:spPr>
        <a:xfrm>
          <a:off x="0" y="0"/>
          <a:ext cx="39863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BFFFA-25CD-481C-8362-1F9E4814C82C}">
      <dsp:nvSpPr>
        <dsp:cNvPr id="0" name=""/>
        <dsp:cNvSpPr/>
      </dsp:nvSpPr>
      <dsp:spPr>
        <a:xfrm>
          <a:off x="0" y="0"/>
          <a:ext cx="3986392" cy="88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• Born and raised in Mexico, lived in Morelia Michoacan prior to immigrating to the USA at the age of 17. I am the 4th of 8 siblings.</a:t>
          </a:r>
        </a:p>
      </dsp:txBody>
      <dsp:txXfrm>
        <a:off x="0" y="0"/>
        <a:ext cx="3986392" cy="883770"/>
      </dsp:txXfrm>
    </dsp:sp>
    <dsp:sp modelId="{B75654D0-4A70-445E-BBF6-F0EE063FDEE4}">
      <dsp:nvSpPr>
        <dsp:cNvPr id="0" name=""/>
        <dsp:cNvSpPr/>
      </dsp:nvSpPr>
      <dsp:spPr>
        <a:xfrm>
          <a:off x="0" y="883770"/>
          <a:ext cx="398639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8E089-0D03-4AFC-B5C6-C80BD3930D1F}">
      <dsp:nvSpPr>
        <dsp:cNvPr id="0" name=""/>
        <dsp:cNvSpPr/>
      </dsp:nvSpPr>
      <dsp:spPr>
        <a:xfrm>
          <a:off x="0" y="883770"/>
          <a:ext cx="3986392" cy="88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• Mixed heritage: Mother Mexican native &amp; Father from Spain.</a:t>
          </a:r>
        </a:p>
      </dsp:txBody>
      <dsp:txXfrm>
        <a:off x="0" y="883770"/>
        <a:ext cx="3986392" cy="883770"/>
      </dsp:txXfrm>
    </dsp:sp>
    <dsp:sp modelId="{58DB71AA-1560-4898-B2A3-2BA85AAEED48}">
      <dsp:nvSpPr>
        <dsp:cNvPr id="0" name=""/>
        <dsp:cNvSpPr/>
      </dsp:nvSpPr>
      <dsp:spPr>
        <a:xfrm>
          <a:off x="0" y="1767541"/>
          <a:ext cx="398639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AF901-55AF-451C-80D3-9667B116980D}">
      <dsp:nvSpPr>
        <dsp:cNvPr id="0" name=""/>
        <dsp:cNvSpPr/>
      </dsp:nvSpPr>
      <dsp:spPr>
        <a:xfrm>
          <a:off x="0" y="1767541"/>
          <a:ext cx="3986392" cy="88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• Experienced privilege and discrimination in different stages of life. Both in Mexico and in USA</a:t>
          </a:r>
        </a:p>
      </dsp:txBody>
      <dsp:txXfrm>
        <a:off x="0" y="1767541"/>
        <a:ext cx="3986392" cy="883770"/>
      </dsp:txXfrm>
    </dsp:sp>
    <dsp:sp modelId="{5C11F84A-3ED6-4570-BF56-DC719100F57E}">
      <dsp:nvSpPr>
        <dsp:cNvPr id="0" name=""/>
        <dsp:cNvSpPr/>
      </dsp:nvSpPr>
      <dsp:spPr>
        <a:xfrm>
          <a:off x="0" y="2651312"/>
          <a:ext cx="398639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AB60A-BF02-4920-9A07-82A2F9843D95}">
      <dsp:nvSpPr>
        <dsp:cNvPr id="0" name=""/>
        <dsp:cNvSpPr/>
      </dsp:nvSpPr>
      <dsp:spPr>
        <a:xfrm>
          <a:off x="0" y="2651312"/>
          <a:ext cx="3986392" cy="88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• First-hand knowledge &amp; experience on inequities and systemic barriers.</a:t>
          </a:r>
        </a:p>
      </dsp:txBody>
      <dsp:txXfrm>
        <a:off x="0" y="2651312"/>
        <a:ext cx="3986392" cy="883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D7B4E-61FD-42F9-AFB9-2CBF3E82E6C3}">
      <dsp:nvSpPr>
        <dsp:cNvPr id="0" name=""/>
        <dsp:cNvSpPr/>
      </dsp:nvSpPr>
      <dsp:spPr>
        <a:xfrm>
          <a:off x="715337" y="2413"/>
          <a:ext cx="3221521" cy="19329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1. Diversity , equity, inclusion and belonging</a:t>
          </a:r>
        </a:p>
      </dsp:txBody>
      <dsp:txXfrm>
        <a:off x="715337" y="2413"/>
        <a:ext cx="3221521" cy="1932912"/>
      </dsp:txXfrm>
    </dsp:sp>
    <dsp:sp modelId="{3B5E27B6-6A62-4522-9F72-913CC107EAFB}">
      <dsp:nvSpPr>
        <dsp:cNvPr id="0" name=""/>
        <dsp:cNvSpPr/>
      </dsp:nvSpPr>
      <dsp:spPr>
        <a:xfrm>
          <a:off x="4259011" y="2413"/>
          <a:ext cx="3221521" cy="19329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2. Person-Centered Thinking (PCT)</a:t>
          </a:r>
        </a:p>
      </dsp:txBody>
      <dsp:txXfrm>
        <a:off x="4259011" y="2413"/>
        <a:ext cx="3221521" cy="1932912"/>
      </dsp:txXfrm>
    </dsp:sp>
    <dsp:sp modelId="{2EA30544-98E8-46F6-B798-2C020541AB34}">
      <dsp:nvSpPr>
        <dsp:cNvPr id="0" name=""/>
        <dsp:cNvSpPr/>
      </dsp:nvSpPr>
      <dsp:spPr>
        <a:xfrm>
          <a:off x="715337" y="2257478"/>
          <a:ext cx="3221521" cy="19329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3. Advocacy</a:t>
          </a:r>
        </a:p>
      </dsp:txBody>
      <dsp:txXfrm>
        <a:off x="715337" y="2257478"/>
        <a:ext cx="3221521" cy="1932912"/>
      </dsp:txXfrm>
    </dsp:sp>
    <dsp:sp modelId="{1EF81CC1-8C92-4126-A0C6-983581C6FAC0}">
      <dsp:nvSpPr>
        <dsp:cNvPr id="0" name=""/>
        <dsp:cNvSpPr/>
      </dsp:nvSpPr>
      <dsp:spPr>
        <a:xfrm>
          <a:off x="4259011" y="2257478"/>
          <a:ext cx="3221521" cy="19329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4. Communications</a:t>
          </a:r>
        </a:p>
      </dsp:txBody>
      <dsp:txXfrm>
        <a:off x="4259011" y="2257478"/>
        <a:ext cx="3221521" cy="1932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C0624-D5F5-4ECD-877F-68BBA9A662BD}">
      <dsp:nvSpPr>
        <dsp:cNvPr id="0" name=""/>
        <dsp:cNvSpPr/>
      </dsp:nvSpPr>
      <dsp:spPr>
        <a:xfrm>
          <a:off x="1000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B7E5B-3096-441B-A7EC-962DE2406364}">
      <dsp:nvSpPr>
        <dsp:cNvPr id="0" name=""/>
        <dsp:cNvSpPr/>
      </dsp:nvSpPr>
      <dsp:spPr>
        <a:xfrm>
          <a:off x="391184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Objective:</a:t>
          </a:r>
          <a:endParaRPr lang="en-US" sz="2200" kern="1200"/>
        </a:p>
      </dsp:txBody>
      <dsp:txXfrm>
        <a:off x="456496" y="980400"/>
        <a:ext cx="3381034" cy="2099279"/>
      </dsp:txXfrm>
    </dsp:sp>
    <dsp:sp modelId="{4D60FF32-A5CD-4D84-B427-BD7453F5AD54}">
      <dsp:nvSpPr>
        <dsp:cNvPr id="0" name=""/>
        <dsp:cNvSpPr/>
      </dsp:nvSpPr>
      <dsp:spPr>
        <a:xfrm>
          <a:off x="4293027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9A301-C66D-4CEB-96EF-87E184D9FC54}">
      <dsp:nvSpPr>
        <dsp:cNvPr id="0" name=""/>
        <dsp:cNvSpPr/>
      </dsp:nvSpPr>
      <dsp:spPr>
        <a:xfrm>
          <a:off x="4683211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Internal policy development; cultivate a person-centered organizational culture through cross-departmental collaboration.</a:t>
          </a:r>
        </a:p>
      </dsp:txBody>
      <dsp:txXfrm>
        <a:off x="4748523" y="980400"/>
        <a:ext cx="3381034" cy="2099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83A46-DD01-4AE8-BD37-8AEC070EA27E}">
      <dsp:nvSpPr>
        <dsp:cNvPr id="0" name=""/>
        <dsp:cNvSpPr/>
      </dsp:nvSpPr>
      <dsp:spPr>
        <a:xfrm>
          <a:off x="289" y="820675"/>
          <a:ext cx="710427" cy="710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0AA0E-D65E-4EC0-87F3-28AD5A4F74A6}">
      <dsp:nvSpPr>
        <dsp:cNvPr id="0" name=""/>
        <dsp:cNvSpPr/>
      </dsp:nvSpPr>
      <dsp:spPr>
        <a:xfrm>
          <a:off x="149479" y="969865"/>
          <a:ext cx="412048" cy="412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9E8A6-5B34-4FB0-B374-5BC936F42893}">
      <dsp:nvSpPr>
        <dsp:cNvPr id="0" name=""/>
        <dsp:cNvSpPr/>
      </dsp:nvSpPr>
      <dsp:spPr>
        <a:xfrm>
          <a:off x="862952" y="327272"/>
          <a:ext cx="1674579" cy="169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PCT Steering Committee (17 members) </a:t>
          </a:r>
          <a:r>
            <a:rPr lang="en-US" sz="1100" kern="1200" dirty="0"/>
            <a:t>formed with representation from multiple departments, including Human Resources, Intake, Clinical, and Early Intervention. QA, Case Management, Resource Dev</a:t>
          </a:r>
        </a:p>
      </dsp:txBody>
      <dsp:txXfrm>
        <a:off x="862952" y="327272"/>
        <a:ext cx="1674579" cy="1697233"/>
      </dsp:txXfrm>
    </dsp:sp>
    <dsp:sp modelId="{44815113-B020-4107-9900-9A809D18FB68}">
      <dsp:nvSpPr>
        <dsp:cNvPr id="0" name=""/>
        <dsp:cNvSpPr/>
      </dsp:nvSpPr>
      <dsp:spPr>
        <a:xfrm>
          <a:off x="2829314" y="820675"/>
          <a:ext cx="710427" cy="710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2F99D-6E0D-4D88-88E5-900A10BA9FCB}">
      <dsp:nvSpPr>
        <dsp:cNvPr id="0" name=""/>
        <dsp:cNvSpPr/>
      </dsp:nvSpPr>
      <dsp:spPr>
        <a:xfrm>
          <a:off x="2978504" y="969865"/>
          <a:ext cx="412048" cy="412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7F0B-43DB-4308-B135-D7339308074F}">
      <dsp:nvSpPr>
        <dsp:cNvPr id="0" name=""/>
        <dsp:cNvSpPr/>
      </dsp:nvSpPr>
      <dsp:spPr>
        <a:xfrm>
          <a:off x="3691976" y="820675"/>
          <a:ext cx="1674579" cy="71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PCT Coordinator </a:t>
          </a:r>
          <a:r>
            <a:rPr lang="en-US" sz="1100" kern="1200"/>
            <a:t>Carrie Brown hired on July 16, 2025.</a:t>
          </a:r>
        </a:p>
      </dsp:txBody>
      <dsp:txXfrm>
        <a:off x="3691976" y="820675"/>
        <a:ext cx="1674579" cy="710427"/>
      </dsp:txXfrm>
    </dsp:sp>
    <dsp:sp modelId="{FC478947-0DA1-416C-AA6F-6E6ABA9A2B04}">
      <dsp:nvSpPr>
        <dsp:cNvPr id="0" name=""/>
        <dsp:cNvSpPr/>
      </dsp:nvSpPr>
      <dsp:spPr>
        <a:xfrm>
          <a:off x="5658339" y="820675"/>
          <a:ext cx="710427" cy="7104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634FB-21FF-442C-B62F-1B32FD5C2052}">
      <dsp:nvSpPr>
        <dsp:cNvPr id="0" name=""/>
        <dsp:cNvSpPr/>
      </dsp:nvSpPr>
      <dsp:spPr>
        <a:xfrm>
          <a:off x="5807529" y="969865"/>
          <a:ext cx="412048" cy="412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6DBDB-6366-4E79-AB07-02734C3DC7D7}">
      <dsp:nvSpPr>
        <dsp:cNvPr id="0" name=""/>
        <dsp:cNvSpPr/>
      </dsp:nvSpPr>
      <dsp:spPr>
        <a:xfrm>
          <a:off x="6521001" y="820675"/>
          <a:ext cx="1674579" cy="71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6 </a:t>
          </a:r>
          <a:r>
            <a:rPr lang="en-US" sz="1100" kern="1200" dirty="0"/>
            <a:t>certified </a:t>
          </a:r>
          <a:r>
            <a:rPr lang="en-US" sz="1100" b="1" kern="1200" dirty="0"/>
            <a:t>PCT trainers </a:t>
          </a:r>
          <a:r>
            <a:rPr lang="en-US" sz="1100" kern="1200" dirty="0"/>
            <a:t>and </a:t>
          </a:r>
          <a:r>
            <a:rPr lang="en-US" sz="1100" b="1" kern="1200" dirty="0"/>
            <a:t>14 PCT coaches </a:t>
          </a:r>
          <a:r>
            <a:rPr lang="en-US" sz="1100" kern="1200" dirty="0"/>
            <a:t>in place.</a:t>
          </a:r>
        </a:p>
      </dsp:txBody>
      <dsp:txXfrm>
        <a:off x="6521001" y="820675"/>
        <a:ext cx="1674579" cy="710427"/>
      </dsp:txXfrm>
    </dsp:sp>
    <dsp:sp modelId="{7C300782-5CF0-408D-8CC1-824968F9CE3A}">
      <dsp:nvSpPr>
        <dsp:cNvPr id="0" name=""/>
        <dsp:cNvSpPr/>
      </dsp:nvSpPr>
      <dsp:spPr>
        <a:xfrm>
          <a:off x="289" y="2651704"/>
          <a:ext cx="710427" cy="7104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5163F-E694-4E39-A410-1786B0397F57}">
      <dsp:nvSpPr>
        <dsp:cNvPr id="0" name=""/>
        <dsp:cNvSpPr/>
      </dsp:nvSpPr>
      <dsp:spPr>
        <a:xfrm>
          <a:off x="149479" y="2800894"/>
          <a:ext cx="412048" cy="412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A93E2-3C88-4E68-9176-D5E51FFC136D}">
      <dsp:nvSpPr>
        <dsp:cNvPr id="0" name=""/>
        <dsp:cNvSpPr/>
      </dsp:nvSpPr>
      <dsp:spPr>
        <a:xfrm>
          <a:off x="862952" y="2651704"/>
          <a:ext cx="1674579" cy="71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3 out of 6 </a:t>
          </a:r>
          <a:r>
            <a:rPr lang="en-US" sz="1100" b="1" kern="1200"/>
            <a:t>Cultural Leadership change </a:t>
          </a:r>
          <a:r>
            <a:rPr lang="en-US" sz="1100" kern="1200"/>
            <a:t>PCT all-day trainings completed.75% of NBRC staff have completed the 2-day PCT training.</a:t>
          </a:r>
        </a:p>
      </dsp:txBody>
      <dsp:txXfrm>
        <a:off x="862952" y="2651704"/>
        <a:ext cx="1674579" cy="710427"/>
      </dsp:txXfrm>
    </dsp:sp>
    <dsp:sp modelId="{78A117AB-EEA1-4B7E-A17C-EDA38B8DB3E5}">
      <dsp:nvSpPr>
        <dsp:cNvPr id="0" name=""/>
        <dsp:cNvSpPr/>
      </dsp:nvSpPr>
      <dsp:spPr>
        <a:xfrm>
          <a:off x="2829314" y="2651704"/>
          <a:ext cx="710427" cy="7104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CC792-F390-4E0E-BE0D-9C5019A5BBDE}">
      <dsp:nvSpPr>
        <dsp:cNvPr id="0" name=""/>
        <dsp:cNvSpPr/>
      </dsp:nvSpPr>
      <dsp:spPr>
        <a:xfrm>
          <a:off x="2978504" y="2800894"/>
          <a:ext cx="412048" cy="412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CC856-A4E6-4F0F-B684-FB3A7068D419}">
      <dsp:nvSpPr>
        <dsp:cNvPr id="0" name=""/>
        <dsp:cNvSpPr/>
      </dsp:nvSpPr>
      <dsp:spPr>
        <a:xfrm>
          <a:off x="3691976" y="2651704"/>
          <a:ext cx="1674579" cy="71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One-Page Description </a:t>
          </a:r>
          <a:r>
            <a:rPr lang="en-US" sz="1100" kern="1200"/>
            <a:t>activity introduced and supported.PCT Coordinator attends Unit Meetings to facilitate the One-Page activity.</a:t>
          </a:r>
        </a:p>
      </dsp:txBody>
      <dsp:txXfrm>
        <a:off x="3691976" y="2651704"/>
        <a:ext cx="1674579" cy="710427"/>
      </dsp:txXfrm>
    </dsp:sp>
    <dsp:sp modelId="{3ECF52CE-C0AB-4BD1-973E-AF3F73E1D18B}">
      <dsp:nvSpPr>
        <dsp:cNvPr id="0" name=""/>
        <dsp:cNvSpPr/>
      </dsp:nvSpPr>
      <dsp:spPr>
        <a:xfrm>
          <a:off x="5658339" y="2651704"/>
          <a:ext cx="710427" cy="710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C37D0-8A52-4D76-9841-15904C6D0E90}">
      <dsp:nvSpPr>
        <dsp:cNvPr id="0" name=""/>
        <dsp:cNvSpPr/>
      </dsp:nvSpPr>
      <dsp:spPr>
        <a:xfrm>
          <a:off x="5807529" y="2800894"/>
          <a:ext cx="412048" cy="41204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C9B83-E70F-4015-8DF8-F34873558375}">
      <dsp:nvSpPr>
        <dsp:cNvPr id="0" name=""/>
        <dsp:cNvSpPr/>
      </dsp:nvSpPr>
      <dsp:spPr>
        <a:xfrm>
          <a:off x="6521001" y="2651704"/>
          <a:ext cx="1674579" cy="71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Formation of a cohesive </a:t>
          </a:r>
          <a:r>
            <a:rPr lang="en-US" sz="1100" b="1" kern="1200"/>
            <a:t>PCT team </a:t>
          </a:r>
          <a:r>
            <a:rPr lang="en-US" sz="1100" kern="1200"/>
            <a:t>including the coordinator, coaches, and trainers to clearly define roles and scope, and to provide ongoing training and coaching support to all staff.</a:t>
          </a:r>
        </a:p>
      </dsp:txBody>
      <dsp:txXfrm>
        <a:off x="6521001" y="2651704"/>
        <a:ext cx="1674579" cy="710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3FF0A-D783-4458-BF6D-3A741D312F92}" type="datetimeFigureOut">
              <a:rPr lang="es-MX" smtClean="0"/>
              <a:t>02/09/2025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9688F-F516-4CCB-9CDC-F7FBF3FCF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33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338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833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92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1013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683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89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38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9688F-F516-4CCB-9CDC-F7FBF3FCFA2F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16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souto-digitalteacher.blogspot.com/2017/05/schools-lets-talk-about-cultural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nbrcnet-my.sharepoint.com/personal/geria_nbrc_net/_layouts/15/videoeditor.aspx?referrer=ODB+Web&amp;referrerScenario=OpenInClipchamp&amp;driveId=b%21zQaKt7bkiEef8ArlRrB8K-7hTnBaAlxMjIUoqz43xAilTxBRoEMtSIrah1xSJrE2&amp;itemId=0122M7JUFYTV4KJIJ5CJGZAALHCDT57GS3&amp;folderId=0122M7JUAIEMVS4UMDKNAYT2YMZDWTBVA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GukUovY0k/xEuNCJ_GWb3DgxZch5NtOQ/watch?utm_content=DAGukUovY0k&amp;utm_campaign=designshare&amp;utm_medium=link2&amp;utm_source=uniquelinks&amp;utlId=h1ff0eb100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XJ0q81e05g?si=6HvuXhgXDqu-HYT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IoPi-ukP-PU?si=KcIa6LwOr6v-IUL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0645" y="0"/>
            <a:ext cx="5746451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60646" y="-6"/>
            <a:ext cx="8783354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406" y="857251"/>
            <a:ext cx="3560460" cy="3098061"/>
          </a:xfrm>
        </p:spPr>
        <p:txBody>
          <a:bodyPr anchor="b">
            <a:normAutofit/>
          </a:bodyPr>
          <a:lstStyle/>
          <a:p>
            <a:pPr algn="l"/>
            <a:r>
              <a:rPr lang="es-MX" sz="4200">
                <a:solidFill>
                  <a:srgbClr val="FFFFFF"/>
                </a:solidFill>
              </a:rPr>
              <a:t>Equity &amp; Engagement at NBRC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0797" y="1034794"/>
            <a:ext cx="2502408" cy="914399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406" y="4756265"/>
            <a:ext cx="3294958" cy="1244483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500" dirty="0">
                <a:solidFill>
                  <a:srgbClr val="FFFFFF"/>
                </a:solidFill>
              </a:rPr>
              <a:t>Director’s Introduction and Strategic Focus</a:t>
            </a:r>
          </a:p>
          <a:p>
            <a:pPr algn="l">
              <a:lnSpc>
                <a:spcPct val="90000"/>
              </a:lnSpc>
            </a:pPr>
            <a:r>
              <a:rPr lang="en-US" sz="2500" dirty="0">
                <a:solidFill>
                  <a:srgbClr val="FFFFFF"/>
                </a:solidFill>
              </a:rPr>
              <a:t>Claudia Ritchie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941" y="1062544"/>
            <a:ext cx="356712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2B1ED25-F444-EA6E-0F78-6881BE20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419" y="3064409"/>
            <a:ext cx="2802873" cy="743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s-MX" sz="3500">
                <a:solidFill>
                  <a:srgbClr val="FFFFFF"/>
                </a:solidFill>
              </a:rPr>
              <a:t>Strategic</a:t>
            </a:r>
            <a:r>
              <a:rPr lang="es-MX" sz="3500" dirty="0">
                <a:solidFill>
                  <a:srgbClr val="FFFFFF"/>
                </a:solidFill>
              </a:rPr>
              <a:t> Focus </a:t>
            </a:r>
            <a:r>
              <a:rPr lang="es-MX" sz="3500">
                <a:solidFill>
                  <a:srgbClr val="FFFFFF"/>
                </a:solidFill>
              </a:rPr>
              <a:t>Areas</a:t>
            </a:r>
            <a:r>
              <a:rPr lang="es-MX" sz="3500" dirty="0">
                <a:solidFill>
                  <a:srgbClr val="FFFFFF"/>
                </a:solidFill>
              </a:rPr>
              <a:t> (2024-2026)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698EC4-C88A-028A-81BE-DFB582BC52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217156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5DC0A-A45D-2267-5447-3CBEFE27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376107"/>
            <a:ext cx="3992787" cy="176888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rgbClr val="C00000"/>
                </a:solidFill>
              </a:rPr>
              <a:t>1</a:t>
            </a:r>
            <a:br>
              <a:rPr lang="en-US" sz="2200" dirty="0"/>
            </a:br>
            <a:r>
              <a:rPr lang="en-US" sz="2200" dirty="0">
                <a:solidFill>
                  <a:srgbClr val="C00000"/>
                </a:solidFill>
              </a:rPr>
              <a:t>DIVERSITY, EQUITY, INCLUSION &amp; BELONGING</a:t>
            </a:r>
            <a:br>
              <a:rPr lang="en-US" sz="2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STRATEGIC PLAN 2024-2026</a:t>
            </a:r>
            <a:br>
              <a:rPr lang="en-US" sz="2200" dirty="0">
                <a:solidFill>
                  <a:srgbClr val="C00000"/>
                </a:solidFill>
              </a:rPr>
            </a:br>
            <a:r>
              <a:rPr lang="en-US" sz="2200" dirty="0"/>
              <a:t> </a:t>
            </a:r>
            <a:br>
              <a:rPr lang="en-US" sz="2200" dirty="0"/>
            </a:br>
            <a:endParaRPr lang="es-MX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E04E-F6C0-7347-C117-F6E455900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92" y="2405894"/>
            <a:ext cx="3986392" cy="3753606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en-US" sz="1800" b="1" dirty="0"/>
              <a:t>Key Focus: Equitable Access for All</a:t>
            </a: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Remove barriers</a:t>
            </a:r>
            <a:r>
              <a:rPr lang="en-US" sz="1400" dirty="0"/>
              <a:t> that prevent minority groups from using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Support in preferred languages</a:t>
            </a:r>
            <a:r>
              <a:rPr lang="en-US" sz="1400" dirty="0"/>
              <a:t> with translation &amp; interpretation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Culturally responsive services</a:t>
            </a:r>
            <a:r>
              <a:rPr lang="en-US" sz="1400" dirty="0"/>
              <a:t> that respect family values &amp; traditions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Person-centered approach</a:t>
            </a:r>
            <a:r>
              <a:rPr lang="en-US" sz="1400" dirty="0"/>
              <a:t> that prioritizes individual needs and voices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Embed inclusion</a:t>
            </a:r>
            <a:r>
              <a:rPr lang="en-US" sz="1400" dirty="0"/>
              <a:t> so services reflect the diversity of our communities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ainted hands">
            <a:extLst>
              <a:ext uri="{FF2B5EF4-FFF2-40B4-BE49-F238E27FC236}">
                <a16:creationId xmlns:a16="http://schemas.microsoft.com/office/drawing/2014/main" id="{2E6D8792-5A1E-4F79-4CB1-685E1B21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34595" y="1917700"/>
            <a:ext cx="3600277" cy="270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21C63-49D0-487D-4A92-BD15A659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DEIB EVENTS 2025</a:t>
            </a:r>
          </a:p>
        </p:txBody>
      </p:sp>
      <p:pic>
        <p:nvPicPr>
          <p:cNvPr id="14" name="Picture 13" descr="A poster with text and numbers&#10;&#10;AI-generated content may be incorrect.">
            <a:extLst>
              <a:ext uri="{FF2B5EF4-FFF2-40B4-BE49-F238E27FC236}">
                <a16:creationId xmlns:a16="http://schemas.microsoft.com/office/drawing/2014/main" id="{40FF97F6-A758-F7A0-7A1A-A4A50107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0" y="401627"/>
            <a:ext cx="2845104" cy="395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80423A-3A35-F501-7DD4-EE1D04EE9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19" y="593604"/>
            <a:ext cx="2848177" cy="1466811"/>
          </a:xfrm>
          <a:prstGeom prst="rect">
            <a:avLst/>
          </a:prstGeom>
        </p:spPr>
      </p:pic>
      <p:pic>
        <p:nvPicPr>
          <p:cNvPr id="9" name="Picture 8" descr="Two women standing together smiling&#10;&#10;AI-generated content may be incorrect.">
            <a:extLst>
              <a:ext uri="{FF2B5EF4-FFF2-40B4-BE49-F238E27FC236}">
                <a16:creationId xmlns:a16="http://schemas.microsoft.com/office/drawing/2014/main" id="{323EBAC7-2887-39A4-B5C5-5FAC357A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90" y="2422097"/>
            <a:ext cx="1686560" cy="2013804"/>
          </a:xfrm>
          <a:prstGeom prst="rect">
            <a:avLst/>
          </a:prstGeom>
        </p:spPr>
      </p:pic>
      <p:pic>
        <p:nvPicPr>
          <p:cNvPr id="11" name="Picture 10" descr="A poster of a person&#10;&#10;AI-generated content may be incorrect.">
            <a:extLst>
              <a:ext uri="{FF2B5EF4-FFF2-40B4-BE49-F238E27FC236}">
                <a16:creationId xmlns:a16="http://schemas.microsoft.com/office/drawing/2014/main" id="{A9FAA58E-E719-4E70-A0EB-47130087B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32" y="568830"/>
            <a:ext cx="2848488" cy="36171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oster with a couple of people&#10;&#10;AI-generated content may be incorrect.">
            <a:extLst>
              <a:ext uri="{FF2B5EF4-FFF2-40B4-BE49-F238E27FC236}">
                <a16:creationId xmlns:a16="http://schemas.microsoft.com/office/drawing/2014/main" id="{9D1F0969-A100-23F6-6A05-071850BE0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74299" y="4525715"/>
            <a:ext cx="1759232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5316E-1E77-6027-9207-E9A57AFF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Person-Centered Thinking</a:t>
            </a:r>
            <a:br>
              <a:rPr lang="en-US" sz="3500">
                <a:solidFill>
                  <a:srgbClr val="FFFFFF"/>
                </a:solidFill>
              </a:rPr>
            </a:br>
            <a:r>
              <a:rPr lang="en-US" sz="3500">
                <a:solidFill>
                  <a:srgbClr val="FFFFFF"/>
                </a:solidFill>
              </a:rPr>
              <a:t>2024-2026 Strategic Plan</a:t>
            </a:r>
            <a:endParaRPr lang="es-MX" sz="3500">
              <a:solidFill>
                <a:srgbClr val="FFFFFF"/>
              </a:solidFill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0D6AC633-4CDB-9774-5024-2F28AC3824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898353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387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4ED58-F98E-505C-CC27-BD3D69132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Person-Centered Achievements so far…</a:t>
            </a:r>
            <a:endParaRPr lang="es-MX" sz="3500">
              <a:solidFill>
                <a:srgbClr val="FFFFFF"/>
              </a:solidFill>
            </a:endParaRPr>
          </a:p>
        </p:txBody>
      </p:sp>
      <p:graphicFrame>
        <p:nvGraphicFramePr>
          <p:cNvPr id="68" name="Content Placeholder 2">
            <a:extLst>
              <a:ext uri="{FF2B5EF4-FFF2-40B4-BE49-F238E27FC236}">
                <a16:creationId xmlns:a16="http://schemas.microsoft.com/office/drawing/2014/main" id="{C9528E84-49FA-F843-4A61-920C876AB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924482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032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1B8-C65F-D39C-911F-C9B26170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74638"/>
            <a:ext cx="8366760" cy="45719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One Page Description </a:t>
            </a:r>
            <a:endParaRPr lang="es-MX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8F612-82F3-8591-29D3-BDE26285A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83" y="813594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Claudia’s  OPD</a:t>
            </a:r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B15C0-E8FE-27B0-453F-BCF61E048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4" y="821659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Carrie’s Brown OPD</a:t>
            </a:r>
            <a:endParaRPr lang="es-MX" dirty="0">
              <a:solidFill>
                <a:schemeClr val="tx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AA338D1-5CC4-44C6-3789-7E11672528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311263" y="1795130"/>
            <a:ext cx="4302490" cy="3608974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EA6FEC8-E4F0-7F0C-EF73-BAE1BC6052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4265" y="1717674"/>
            <a:ext cx="3895682" cy="45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1A270-E395-C32E-4820-610DAFC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0"/>
            <a:ext cx="3992787" cy="164297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chemeClr val="tx2"/>
                </a:solidFill>
              </a:rPr>
              <a:t>ADVOCACY</a:t>
            </a:r>
            <a:br>
              <a:rPr lang="en-US" sz="2700" b="1" dirty="0">
                <a:solidFill>
                  <a:schemeClr val="tx2"/>
                </a:solidFill>
              </a:rPr>
            </a:br>
            <a:r>
              <a:rPr lang="en-US" sz="2700" b="1" dirty="0">
                <a:solidFill>
                  <a:schemeClr val="tx2"/>
                </a:solidFill>
              </a:rPr>
              <a:t>2024–26 Strategic Plan </a:t>
            </a:r>
            <a:br>
              <a:rPr lang="en-US" sz="2700" b="1" dirty="0">
                <a:solidFill>
                  <a:schemeClr val="tx2"/>
                </a:solidFill>
              </a:rPr>
            </a:br>
            <a:r>
              <a:rPr lang="en-US" sz="2700" b="1" dirty="0">
                <a:solidFill>
                  <a:schemeClr val="tx2"/>
                </a:solidFill>
              </a:rPr>
              <a:t> Strengthening Self Advocates. </a:t>
            </a:r>
            <a:endParaRPr lang="es-MX" sz="27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DD822-D82E-FA01-77F1-F46FEF55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92" y="2405894"/>
            <a:ext cx="3986392" cy="3950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/>
                <a:ea typeface="+mj-ea"/>
                <a:cs typeface="+mj-cs"/>
              </a:rPr>
              <a:t>Focus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Foster self-advocacy, leadership, and interconnectedness</a:t>
            </a:r>
            <a:r>
              <a:rPr lang="en-US" sz="1600" dirty="0">
                <a:latin typeface="+mj-lt"/>
              </a:rPr>
              <a:t> among individuals served by NBRC and their communities.</a:t>
            </a:r>
          </a:p>
          <a:p>
            <a:pPr marL="0" indent="0">
              <a:buNone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>
              <a:buNone/>
            </a:pPr>
            <a:r>
              <a:rPr lang="en-US" sz="2400" b="1" dirty="0"/>
              <a:t>Goals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Amplify Voices</a:t>
            </a:r>
            <a:br>
              <a:rPr lang="en-US" sz="1600" dirty="0"/>
            </a:br>
            <a:r>
              <a:rPr lang="en-US" sz="1600" dirty="0"/>
              <a:t>Create space for self-advocates and community members to share perspectives and influence change.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Track Growth</a:t>
            </a:r>
            <a:br>
              <a:rPr lang="en-US" sz="1600" dirty="0"/>
            </a:br>
            <a:r>
              <a:rPr lang="en-US" sz="1600" dirty="0"/>
              <a:t>Build a simple tool to measure progress and impact in self-advocacy</a:t>
            </a:r>
            <a:r>
              <a:rPr lang="en-US" sz="1200" dirty="0"/>
              <a:t>.</a:t>
            </a:r>
          </a:p>
          <a:p>
            <a:pPr marL="0" marR="0">
              <a:spcAft>
                <a:spcPts val="800"/>
              </a:spcAft>
              <a:buNone/>
            </a:pPr>
            <a:endParaRPr lang="en-US" sz="2000" b="1" kern="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endParaRPr lang="es-MX" sz="17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phic 34" descr="Marketing">
            <a:extLst>
              <a:ext uri="{FF2B5EF4-FFF2-40B4-BE49-F238E27FC236}">
                <a16:creationId xmlns:a16="http://schemas.microsoft.com/office/drawing/2014/main" id="{0F14FE2A-928E-5C26-F1F6-EA49F7814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975" y="1880998"/>
            <a:ext cx="3127897" cy="31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C58EF-109A-4663-802E-ABB8EF87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ADVOCACY STRATEGY</a:t>
            </a:r>
            <a:endParaRPr lang="es-MX" sz="3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6B7D-A2F4-F662-2BDD-40C1AD2F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 lnSpcReduction="10000"/>
          </a:bodyPr>
          <a:lstStyle/>
          <a:p>
            <a:pPr marL="0" marR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Self-Advocacy </a:t>
            </a:r>
            <a:endParaRPr lang="es-MX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Expand Advocacy Presence &amp; Influence</a:t>
            </a:r>
            <a:endParaRPr lang="es-MX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-457200">
              <a:lnSpc>
                <a:spcPct val="90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 a Self-Advocacy Committee 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-457200">
              <a:lnSpc>
                <a:spcPct val="90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 with local organizations to elevate advocacy efforts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Measure Self-Advocacy Growth</a:t>
            </a:r>
            <a:endParaRPr lang="es-MX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-457200">
              <a:lnSpc>
                <a:spcPct val="90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 a simple self-advocacy tool (survey, checklist, stories)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-457200">
              <a:lnSpc>
                <a:spcPct val="90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Gather feedback from self-advocates 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-457200">
              <a:lnSpc>
                <a:spcPct val="90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progress reports with community &amp; stakeholders</a:t>
            </a:r>
            <a:endParaRPr lang="es-MX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62838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1D3B9-F46E-A130-7AE6-375D5AEB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0"/>
            <a:ext cx="3992787" cy="164297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Communications and Outreach </a:t>
            </a:r>
            <a:br>
              <a:rPr lang="en-US" sz="2700"/>
            </a:br>
            <a:r>
              <a:rPr lang="en-US" sz="2700"/>
              <a:t>2024-2026 Strategic Plan</a:t>
            </a:r>
            <a:endParaRPr lang="es-MX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D9DDD-6C98-6A67-CE41-DB36E9685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92" y="2405894"/>
            <a:ext cx="3986392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Key Focus: </a:t>
            </a:r>
            <a:r>
              <a:rPr lang="en-US" sz="2000" dirty="0"/>
              <a:t>Strengthen and streamline communication systems so that staff and community feel informed, connected, and aligned with NBRC’s mission and priorities.</a:t>
            </a:r>
            <a:endParaRPr lang="en-US" sz="20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Graphic 49" descr="Subtitles">
            <a:extLst>
              <a:ext uri="{FF2B5EF4-FFF2-40B4-BE49-F238E27FC236}">
                <a16:creationId xmlns:a16="http://schemas.microsoft.com/office/drawing/2014/main" id="{57E7F4CB-6FF8-F3C7-2C1E-EF33A3F9A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6975" y="1880998"/>
            <a:ext cx="3127897" cy="31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46F9A-1320-ED08-B062-6D2FCAD8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Communications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1152C-B12C-AF4A-ACE7-DB69C5247162}"/>
              </a:ext>
            </a:extLst>
          </p:cNvPr>
          <p:cNvSpPr txBox="1"/>
          <p:nvPr/>
        </p:nvSpPr>
        <p:spPr>
          <a:xfrm>
            <a:off x="6429374" y="390832"/>
            <a:ext cx="2425189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700" u="sng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Equity &amp; Engagement Unit 1</a:t>
            </a:r>
            <a:endParaRPr lang="en-US" sz="17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B9F93-1BA8-1B3B-C8C6-EA7F19753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7315" y="1966293"/>
            <a:ext cx="7709367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0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DE092-F6B9-7F2E-9086-DEB5E9FB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916395" cy="1800526"/>
          </a:xfrm>
        </p:spPr>
        <p:txBody>
          <a:bodyPr>
            <a:normAutofit/>
          </a:bodyPr>
          <a:lstStyle/>
          <a:p>
            <a:r>
              <a:rPr lang="en-US" sz="4100"/>
              <a:t>Presentation Outline</a:t>
            </a:r>
            <a:endParaRPr lang="es-MX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9B44-33CD-C115-7A0A-719B17C98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23381"/>
            <a:ext cx="2916396" cy="3553581"/>
          </a:xfrm>
        </p:spPr>
        <p:txBody>
          <a:bodyPr>
            <a:normAutofit/>
          </a:bodyPr>
          <a:lstStyle/>
          <a:p>
            <a:r>
              <a:rPr lang="en-US" sz="2000" dirty="0"/>
              <a:t>Background</a:t>
            </a:r>
          </a:p>
          <a:p>
            <a:r>
              <a:rPr lang="en-US" sz="2000" dirty="0"/>
              <a:t>NBRC Journey</a:t>
            </a:r>
          </a:p>
          <a:p>
            <a:r>
              <a:rPr lang="en-US" sz="2000" dirty="0"/>
              <a:t>Role &amp; Scope as Director of Equity &amp; Engagement</a:t>
            </a:r>
          </a:p>
          <a:p>
            <a:r>
              <a:rPr lang="en-US" sz="2000" dirty="0"/>
              <a:t>Key Focus Areas 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s-MX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0D053-F723-6E76-E9E2-C50CDBEE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39" y="1384988"/>
            <a:ext cx="3560660" cy="41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8A8D7-39E1-26D1-5213-E7A4E2BDC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4" y="248038"/>
            <a:ext cx="5297791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3500">
                <a:solidFill>
                  <a:srgbClr val="FFFFFF"/>
                </a:solidFill>
              </a:rPr>
              <a:t>WE BELONG!</a:t>
            </a:r>
            <a:endParaRPr lang="es-MX" sz="35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7F6F7-7D97-DFE8-5F3A-2DC249F6E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374" y="390832"/>
            <a:ext cx="2425189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1700" b="1" u="sng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hlinkClick r:id="rId3"/>
              </a:rPr>
              <a:t>CHECK OUT A VIDEO OF THE EVENT HERE!</a:t>
            </a:r>
            <a:endParaRPr lang="es-MX" sz="1700">
              <a:solidFill>
                <a:srgbClr val="FFFFFF"/>
              </a:solidFill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293B96D-52E6-45F0-DCDE-190B8CC7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725" r="-1" b="11972"/>
          <a:stretch>
            <a:fillRect/>
          </a:stretch>
        </p:blipFill>
        <p:spPr>
          <a:xfrm>
            <a:off x="324168" y="2004029"/>
            <a:ext cx="8495662" cy="43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97" y="502020"/>
            <a:ext cx="3992787" cy="1642970"/>
          </a:xfrm>
        </p:spPr>
        <p:txBody>
          <a:bodyPr anchor="b">
            <a:normAutofit/>
          </a:bodyPr>
          <a:lstStyle/>
          <a:p>
            <a:r>
              <a:rPr lang="es-MX" sz="3500"/>
              <a:t>Background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0F5CD-D716-53EB-EE91-FB7845F3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615767"/>
            <a:ext cx="3127897" cy="365835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4DC095-6DD7-1BDC-CD6B-130008B716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070491"/>
              </p:ext>
            </p:extLst>
          </p:nvPr>
        </p:nvGraphicFramePr>
        <p:xfrm>
          <a:off x="858692" y="2405894"/>
          <a:ext cx="3986392" cy="353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AA29BB-DC07-2D59-9AA8-260313CE7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2" b="-2"/>
          <a:stretch>
            <a:fillRect/>
          </a:stretch>
        </p:blipFill>
        <p:spPr>
          <a:xfrm>
            <a:off x="20" y="1"/>
            <a:ext cx="9143980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95568F-C874-02C7-F9B6-4E571E3F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63" y="5234320"/>
            <a:ext cx="519848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My 1</a:t>
            </a:r>
            <a:r>
              <a:rPr lang="en-US" sz="24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Home, Family, Language &amp;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E40C-1DD4-54AF-A574-B8800000B15D}"/>
              </a:ext>
            </a:extLst>
          </p:cNvPr>
          <p:cNvSpPr txBox="1"/>
          <p:nvPr/>
        </p:nvSpPr>
        <p:spPr>
          <a:xfrm>
            <a:off x="449864" y="6059086"/>
            <a:ext cx="5198489" cy="349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4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linkClick r:id="rId3"/>
              </a:rPr>
              <a:t>Morelia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2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traditional dresses">
            <a:extLst>
              <a:ext uri="{FF2B5EF4-FFF2-40B4-BE49-F238E27FC236}">
                <a16:creationId xmlns:a16="http://schemas.microsoft.com/office/drawing/2014/main" id="{A97A5794-4CCD-8EA1-F99E-B895605C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74" r="16887" b="3"/>
          <a:stretch>
            <a:fillRect/>
          </a:stretch>
        </p:blipFill>
        <p:spPr>
          <a:xfrm>
            <a:off x="3028957" y="7"/>
            <a:ext cx="3029755" cy="6875812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E5AAA-453A-FC2C-DB37-8A224F75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4" y="2945176"/>
            <a:ext cx="2238702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Culture &amp; Traditions</a:t>
            </a:r>
          </a:p>
        </p:txBody>
      </p:sp>
      <p:pic>
        <p:nvPicPr>
          <p:cNvPr id="5" name="Picture 4" descr="A pinata from a tree">
            <a:extLst>
              <a:ext uri="{FF2B5EF4-FFF2-40B4-BE49-F238E27FC236}">
                <a16:creationId xmlns:a16="http://schemas.microsoft.com/office/drawing/2014/main" id="{8489044E-0608-1180-624C-5BA58F9D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23" r="8590" b="-2"/>
          <a:stretch>
            <a:fillRect/>
          </a:stretch>
        </p:blipFill>
        <p:spPr>
          <a:xfrm>
            <a:off x="6051005" y="-7"/>
            <a:ext cx="3092989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500"/>
            <a:ext cx="9143999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476" y="-1500"/>
            <a:ext cx="6089949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4" y="-3000"/>
            <a:ext cx="9150948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8902" y="0"/>
            <a:ext cx="8788573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1BE17-139C-2DA5-485F-4A835D15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79" y="561203"/>
            <a:ext cx="7449518" cy="1165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Identity</a:t>
            </a:r>
            <a:r>
              <a:rPr lang="en-US" sz="2400">
                <a:solidFill>
                  <a:srgbClr val="FFFFFF"/>
                </a:solidFill>
              </a:rPr>
              <a:t>, Love </a:t>
            </a:r>
            <a:r>
              <a:rPr lang="en-US" sz="2400" dirty="0">
                <a:solidFill>
                  <a:srgbClr val="FFFFFF"/>
                </a:solidFill>
              </a:rPr>
              <a:t>&amp; Gratitude</a:t>
            </a:r>
            <a:br>
              <a:rPr lang="en-US" sz="1400" dirty="0">
                <a:solidFill>
                  <a:srgbClr val="FFFFFF"/>
                </a:solidFill>
              </a:rPr>
            </a:br>
            <a:br>
              <a:rPr lang="en-US" sz="1400" dirty="0">
                <a:solidFill>
                  <a:srgbClr val="FFFFFF"/>
                </a:solidFill>
              </a:rPr>
            </a:b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i="1" dirty="0">
                <a:solidFill>
                  <a:srgbClr val="FFFFFF"/>
                </a:solidFill>
              </a:rPr>
              <a:t>Morelia UNESCO World Heritage</a:t>
            </a:r>
            <a:br>
              <a:rPr lang="en-US" sz="1400" dirty="0">
                <a:solidFill>
                  <a:srgbClr val="FFFFFF"/>
                </a:solidFill>
              </a:rPr>
            </a:b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888341"/>
            <a:ext cx="9152864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6DB2D-EDCF-4B4C-1E43-D09E88AD88A8}"/>
              </a:ext>
            </a:extLst>
          </p:cNvPr>
          <p:cNvSpPr txBox="1"/>
          <p:nvPr/>
        </p:nvSpPr>
        <p:spPr>
          <a:xfrm>
            <a:off x="845677" y="5791201"/>
            <a:ext cx="7449518" cy="50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2"/>
              </a:rPr>
              <a:t>Mexico en la piel</a:t>
            </a: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50732-F7F7-4ED9-ABEA-3A834AAF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8331"/>
          <a:stretch>
            <a:fillRect/>
          </a:stretch>
        </p:blipFill>
        <p:spPr>
          <a:xfrm>
            <a:off x="1503761" y="2133758"/>
            <a:ext cx="2426779" cy="3235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95D9D-C1E2-E4E7-CC3C-2A22259EE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690" y="2133600"/>
            <a:ext cx="3115367" cy="32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CEDDD-A3AB-FF82-255C-C3BD8CD3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81" y="921715"/>
            <a:ext cx="3872267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NBRC JOURNEY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9144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022220"/>
            <a:ext cx="611504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9190104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4B34-9AEE-407A-8343-6383F09C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81" y="4541263"/>
            <a:ext cx="3497218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Carrer growth and leadership path; foundation for current role.</a:t>
            </a:r>
          </a:p>
        </p:txBody>
      </p:sp>
      <p:pic>
        <p:nvPicPr>
          <p:cNvPr id="5" name="Picture 4" descr="White stairs with a blue arrow drawn in the middle pointing upwards">
            <a:extLst>
              <a:ext uri="{FF2B5EF4-FFF2-40B4-BE49-F238E27FC236}">
                <a16:creationId xmlns:a16="http://schemas.microsoft.com/office/drawing/2014/main" id="{9742D0FA-A07D-C4BC-A2B9-4E67D0D868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36" r="2" b="2"/>
          <a:stretch>
            <a:fillRect/>
          </a:stretch>
        </p:blipFill>
        <p:spPr>
          <a:xfrm>
            <a:off x="4930430" y="1409118"/>
            <a:ext cx="3872266" cy="36617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9143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6BB4D0E-E469-F2B1-CC2F-1A3EC127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92" y="998717"/>
            <a:ext cx="5809476" cy="1002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A40DC-954A-7888-0949-1F9CFFA5CE5D}"/>
              </a:ext>
            </a:extLst>
          </p:cNvPr>
          <p:cNvSpPr txBox="1"/>
          <p:nvPr/>
        </p:nvSpPr>
        <p:spPr>
          <a:xfrm>
            <a:off x="966978" y="2177143"/>
            <a:ext cx="7404136" cy="3853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MY JOURNEY AT NBRC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</a:rPr>
              <a:t>March 2014</a:t>
            </a:r>
            <a:r>
              <a:rPr lang="en-US" sz="1600" dirty="0">
                <a:effectLst/>
              </a:rPr>
              <a:t> – Hired as a </a:t>
            </a:r>
            <a:r>
              <a:rPr lang="en-US" sz="1600" b="1" dirty="0">
                <a:effectLst/>
              </a:rPr>
              <a:t>Service Coordinator</a:t>
            </a:r>
            <a:r>
              <a:rPr lang="en-US" sz="1600" dirty="0">
                <a:effectLst/>
              </a:rPr>
              <a:t> for the Children’s Unit in Santa Rosa (2 years)</a:t>
            </a:r>
          </a:p>
          <a:p>
            <a:pPr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marL="342900"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</a:rPr>
              <a:t>May 2016</a:t>
            </a:r>
            <a:r>
              <a:rPr lang="en-US" sz="1600" dirty="0">
                <a:effectLst/>
              </a:rPr>
              <a:t> – Promoted to </a:t>
            </a:r>
            <a:r>
              <a:rPr lang="en-US" sz="1600" b="1" dirty="0">
                <a:effectLst/>
              </a:rPr>
              <a:t>Supervisor</a:t>
            </a:r>
            <a:r>
              <a:rPr lang="en-US" sz="1600" dirty="0">
                <a:effectLst/>
              </a:rPr>
              <a:t> for the Children’s Unit in Santa Rosa (7 years, 5 months)</a:t>
            </a:r>
          </a:p>
          <a:p>
            <a:pPr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marL="342900"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</a:rPr>
              <a:t>June 2023</a:t>
            </a:r>
            <a:r>
              <a:rPr lang="en-US" sz="1600" dirty="0">
                <a:effectLst/>
              </a:rPr>
              <a:t> – Transitioned to </a:t>
            </a:r>
            <a:r>
              <a:rPr lang="en-US" sz="1600" b="1" dirty="0">
                <a:effectLst/>
              </a:rPr>
              <a:t>Operations Director</a:t>
            </a:r>
            <a:r>
              <a:rPr lang="en-US" sz="1600" dirty="0">
                <a:effectLst/>
              </a:rPr>
              <a:t> for the Behavioral Health &amp; Social Services Departments at Petaluma Health Clinic, Petaluma (1 year, 9 months)</a:t>
            </a:r>
          </a:p>
          <a:p>
            <a:pPr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marL="342900"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</a:rPr>
              <a:t>February 2025</a:t>
            </a:r>
            <a:r>
              <a:rPr lang="en-US" sz="1600" dirty="0">
                <a:effectLst/>
              </a:rPr>
              <a:t> – Hired as </a:t>
            </a:r>
            <a:r>
              <a:rPr lang="en-US" sz="1600" b="1" dirty="0">
                <a:effectLst/>
              </a:rPr>
              <a:t>Director of Equity &amp; Engagement</a:t>
            </a:r>
            <a:r>
              <a:rPr lang="en-US" sz="1600" dirty="0">
                <a:effectLst/>
              </a:rPr>
              <a:t> (6 months)</a:t>
            </a:r>
          </a:p>
          <a:p>
            <a:pPr marR="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5817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044CC-3E5D-B2AC-D86C-210B7DC5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Director of Equity &amp; Engagement Scope and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84A6-5F72-05D8-706B-B0DBCEF23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6295" y="649480"/>
            <a:ext cx="2126305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1600" dirty="0"/>
              <a:t>Oversight and Supervision of the Equity and Engagement Unit: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DEIB/LACC – </a:t>
            </a:r>
            <a:r>
              <a:rPr lang="en-US" sz="1600" b="1" dirty="0"/>
              <a:t>Abi Andrade &amp; Anaid Carreno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Communications Specialist – </a:t>
            </a:r>
            <a:r>
              <a:rPr lang="en-US" sz="1600" b="1" dirty="0"/>
              <a:t>Geri Audette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Consumer Advocate – </a:t>
            </a:r>
            <a:r>
              <a:rPr lang="en-US" sz="1600" b="1" dirty="0"/>
              <a:t>Ellen Sweigert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Person Centered Thinking Coordinator – </a:t>
            </a:r>
            <a:r>
              <a:rPr lang="en-US" sz="1600" b="1" dirty="0"/>
              <a:t>Carrie Brown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Effective October 2025, The </a:t>
            </a:r>
            <a:r>
              <a:rPr lang="en-US" sz="1600" b="1" dirty="0"/>
              <a:t>DEI Unit 1-40 caseload </a:t>
            </a:r>
            <a:r>
              <a:rPr lang="en-US" sz="1600" dirty="0"/>
              <a:t>will transfer under my supervision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5A7078-B550-B0DB-118C-47E8264496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000" r="17467" b="2"/>
          <a:stretch>
            <a:fillRect/>
          </a:stretch>
        </p:blipFill>
        <p:spPr>
          <a:xfrm>
            <a:off x="5562600" y="1632509"/>
            <a:ext cx="3231358" cy="42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5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720</Words>
  <Application>Microsoft Office PowerPoint</Application>
  <PresentationFormat>On-screen Show (4:3)</PresentationFormat>
  <Paragraphs>105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Office Theme</vt:lpstr>
      <vt:lpstr>Equity &amp; Engagement at NBRC</vt:lpstr>
      <vt:lpstr>Presentation Outline</vt:lpstr>
      <vt:lpstr>Background </vt:lpstr>
      <vt:lpstr>My 1st Home, Family, Language &amp; Culture</vt:lpstr>
      <vt:lpstr>Culture &amp; Traditions</vt:lpstr>
      <vt:lpstr>Identity, Love &amp; Gratitude   Morelia UNESCO World Heritage </vt:lpstr>
      <vt:lpstr>NBRC JOURNEY</vt:lpstr>
      <vt:lpstr>PowerPoint Presentation</vt:lpstr>
      <vt:lpstr>Director of Equity &amp; Engagement Scope and Responsibilities</vt:lpstr>
      <vt:lpstr>Strategic Focus Areas (2024-2026)</vt:lpstr>
      <vt:lpstr>1 DIVERSITY, EQUITY, INCLUSION &amp; BELONGING STRATEGIC PLAN 2024-2026   </vt:lpstr>
      <vt:lpstr>DEIB EVENTS 2025</vt:lpstr>
      <vt:lpstr>Person-Centered Thinking 2024-2026 Strategic Plan</vt:lpstr>
      <vt:lpstr>Person-Centered Achievements so far…</vt:lpstr>
      <vt:lpstr>One Page Description </vt:lpstr>
      <vt:lpstr>ADVOCACY 2024–26 Strategic Plan   Strengthening Self Advocates. </vt:lpstr>
      <vt:lpstr>ADVOCACY STRATEGY</vt:lpstr>
      <vt:lpstr>Communications and Outreach  2024-2026 Strategic Plan</vt:lpstr>
      <vt:lpstr>Communications Project</vt:lpstr>
      <vt:lpstr>WE BELONG!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Claudia Ritchie (EEX) Ext.2071</cp:lastModifiedBy>
  <cp:revision>8</cp:revision>
  <dcterms:created xsi:type="dcterms:W3CDTF">2013-01-27T09:14:16Z</dcterms:created>
  <dcterms:modified xsi:type="dcterms:W3CDTF">2025-09-02T22:34:52Z</dcterms:modified>
  <cp:category/>
</cp:coreProperties>
</file>