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62" r:id="rId3"/>
    <p:sldId id="267" r:id="rId4"/>
    <p:sldId id="269" r:id="rId5"/>
    <p:sldId id="268" r:id="rId6"/>
    <p:sldId id="265" r:id="rId7"/>
    <p:sldId id="263" r:id="rId8"/>
    <p:sldId id="260" r:id="rId9"/>
    <p:sldId id="264" r:id="rId10"/>
    <p:sldId id="266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A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</a:t>
            </a:r>
            <a:r>
              <a:rPr lang="en-US" baseline="0"/>
              <a:t> Enrollment Over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6889057041639704E-3"/>
          <c:y val="0.12032161723188708"/>
          <c:w val="0.97610550931354911"/>
          <c:h val="0.75963438757481128"/>
        </c:manualLayout>
      </c:layout>
      <c:lineChart>
        <c:grouping val="standard"/>
        <c:varyColors val="0"/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47301727"/>
        <c:axId val="747302143"/>
      </c:lineChart>
      <c:catAx>
        <c:axId val="74730172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302143"/>
        <c:crosses val="autoZero"/>
        <c:auto val="1"/>
        <c:lblAlgn val="ctr"/>
        <c:lblOffset val="100"/>
        <c:noMultiLvlLbl val="1"/>
      </c:catAx>
      <c:valAx>
        <c:axId val="747302143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47301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Language</a:t>
            </a:r>
            <a:r>
              <a:rPr lang="en-US" baseline="0"/>
              <a:t> of SDP Enrollments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Language!$A$2:$A$13</c:f>
              <c:strCache>
                <c:ptCount val="12"/>
                <c:pt idx="0">
                  <c:v>Arabic</c:v>
                </c:pt>
                <c:pt idx="1">
                  <c:v>Chinese</c:v>
                </c:pt>
                <c:pt idx="2">
                  <c:v>English</c:v>
                </c:pt>
                <c:pt idx="3">
                  <c:v>French</c:v>
                </c:pt>
                <c:pt idx="4">
                  <c:v>Hindi</c:v>
                </c:pt>
                <c:pt idx="5">
                  <c:v>Japanese</c:v>
                </c:pt>
                <c:pt idx="6">
                  <c:v>Korean</c:v>
                </c:pt>
                <c:pt idx="7">
                  <c:v>Portuguese</c:v>
                </c:pt>
                <c:pt idx="8">
                  <c:v>Russian</c:v>
                </c:pt>
                <c:pt idx="9">
                  <c:v>Spanish</c:v>
                </c:pt>
                <c:pt idx="10">
                  <c:v>Tagalog</c:v>
                </c:pt>
                <c:pt idx="11">
                  <c:v>Vietnamese</c:v>
                </c:pt>
              </c:strCache>
            </c:strRef>
          </c:cat>
          <c:val>
            <c:numRef>
              <c:f>Language!$B$2:$B$13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86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50-4DB1-AC61-BB21414A161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536141727"/>
        <c:axId val="1536140895"/>
      </c:barChart>
      <c:catAx>
        <c:axId val="153614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140895"/>
        <c:crosses val="autoZero"/>
        <c:auto val="1"/>
        <c:lblAlgn val="ctr"/>
        <c:lblOffset val="100"/>
        <c:noMultiLvlLbl val="0"/>
      </c:catAx>
      <c:valAx>
        <c:axId val="153614089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36141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2084729775454E-2"/>
          <c:y val="0.13486730920638518"/>
          <c:w val="0.94718566111492319"/>
          <c:h val="0.7553007502818364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Ethnicity!$A$17:$A$23</c:f>
              <c:strCache>
                <c:ptCount val="7"/>
                <c:pt idx="0">
                  <c:v>White</c:v>
                </c:pt>
                <c:pt idx="1">
                  <c:v>Black/African American</c:v>
                </c:pt>
                <c:pt idx="2">
                  <c:v>Hispanic</c:v>
                </c:pt>
                <c:pt idx="3">
                  <c:v>Other</c:v>
                </c:pt>
                <c:pt idx="4">
                  <c:v>Asian</c:v>
                </c:pt>
                <c:pt idx="5">
                  <c:v>Filipino</c:v>
                </c:pt>
                <c:pt idx="6">
                  <c:v>Native American </c:v>
                </c:pt>
              </c:strCache>
            </c:strRef>
          </c:cat>
          <c:val>
            <c:numRef>
              <c:f>Ethnicity!$B$17:$B$23</c:f>
              <c:numCache>
                <c:formatCode>General</c:formatCode>
                <c:ptCount val="7"/>
                <c:pt idx="0">
                  <c:v>52</c:v>
                </c:pt>
                <c:pt idx="1">
                  <c:v>8</c:v>
                </c:pt>
                <c:pt idx="2">
                  <c:v>7</c:v>
                </c:pt>
                <c:pt idx="3">
                  <c:v>17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4A-478C-B1A6-908637F53AD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77308831"/>
        <c:axId val="677311711"/>
      </c:barChart>
      <c:catAx>
        <c:axId val="6773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7311711"/>
        <c:crosses val="autoZero"/>
        <c:auto val="1"/>
        <c:lblAlgn val="ctr"/>
        <c:lblOffset val="100"/>
        <c:noMultiLvlLbl val="0"/>
      </c:catAx>
      <c:valAx>
        <c:axId val="67731171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7730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</a:t>
            </a:r>
            <a:r>
              <a:rPr lang="en-US" baseline="0"/>
              <a:t> Enrollment Over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0196085252889157E-2"/>
          <c:y val="0.12032169792057255"/>
          <c:w val="0.97610550931354911"/>
          <c:h val="0.75963438757481128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'Enrollment Year'!$B$47:$B$75</c:f>
              <c:numCache>
                <c:formatCode>mmm\-yy</c:formatCode>
                <c:ptCount val="29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 formatCode="m/d/yyyy">
                  <c:v>45566</c:v>
                </c:pt>
                <c:pt idx="22" formatCode="m/d/yyyy">
                  <c:v>45597</c:v>
                </c:pt>
                <c:pt idx="23" formatCode="d\-mmm">
                  <c:v>45627</c:v>
                </c:pt>
                <c:pt idx="24" formatCode="d\-mmm">
                  <c:v>45658</c:v>
                </c:pt>
                <c:pt idx="25" formatCode="d\-mmm">
                  <c:v>45689</c:v>
                </c:pt>
                <c:pt idx="26" formatCode="d\-mmm">
                  <c:v>45717</c:v>
                </c:pt>
                <c:pt idx="27" formatCode="m/d/yyyy">
                  <c:v>45748</c:v>
                </c:pt>
                <c:pt idx="28" formatCode="m/d/yyyy">
                  <c:v>45778</c:v>
                </c:pt>
              </c:numCache>
            </c:numRef>
          </c:cat>
          <c:val>
            <c:numRef>
              <c:f>'Enrollment Year'!$C$47:$C$75</c:f>
              <c:numCache>
                <c:formatCode>General</c:formatCode>
                <c:ptCount val="29"/>
                <c:pt idx="0">
                  <c:v>19</c:v>
                </c:pt>
                <c:pt idx="1">
                  <c:v>24</c:v>
                </c:pt>
                <c:pt idx="2">
                  <c:v>27</c:v>
                </c:pt>
                <c:pt idx="3">
                  <c:v>29</c:v>
                </c:pt>
                <c:pt idx="4">
                  <c:v>31</c:v>
                </c:pt>
                <c:pt idx="5">
                  <c:v>35</c:v>
                </c:pt>
                <c:pt idx="6">
                  <c:v>36</c:v>
                </c:pt>
                <c:pt idx="7">
                  <c:v>37</c:v>
                </c:pt>
                <c:pt idx="8">
                  <c:v>38</c:v>
                </c:pt>
                <c:pt idx="9">
                  <c:v>40</c:v>
                </c:pt>
                <c:pt idx="10">
                  <c:v>43</c:v>
                </c:pt>
                <c:pt idx="11">
                  <c:v>44</c:v>
                </c:pt>
                <c:pt idx="12">
                  <c:v>47</c:v>
                </c:pt>
                <c:pt idx="13">
                  <c:v>47</c:v>
                </c:pt>
                <c:pt idx="14">
                  <c:v>48</c:v>
                </c:pt>
                <c:pt idx="15">
                  <c:v>49</c:v>
                </c:pt>
                <c:pt idx="16">
                  <c:v>51</c:v>
                </c:pt>
                <c:pt idx="17">
                  <c:v>54</c:v>
                </c:pt>
                <c:pt idx="18">
                  <c:v>61</c:v>
                </c:pt>
                <c:pt idx="19">
                  <c:v>63</c:v>
                </c:pt>
                <c:pt idx="20">
                  <c:v>67</c:v>
                </c:pt>
                <c:pt idx="21">
                  <c:v>72</c:v>
                </c:pt>
                <c:pt idx="22">
                  <c:v>75</c:v>
                </c:pt>
                <c:pt idx="23">
                  <c:v>84</c:v>
                </c:pt>
                <c:pt idx="24">
                  <c:v>84</c:v>
                </c:pt>
                <c:pt idx="25">
                  <c:v>84</c:v>
                </c:pt>
                <c:pt idx="26">
                  <c:v>85</c:v>
                </c:pt>
                <c:pt idx="27">
                  <c:v>87</c:v>
                </c:pt>
                <c:pt idx="28">
                  <c:v>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31-4A72-8D17-EC17DD47620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47301727"/>
        <c:axId val="747302143"/>
      </c:lineChart>
      <c:dateAx>
        <c:axId val="74730172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302143"/>
        <c:crosses val="autoZero"/>
        <c:auto val="1"/>
        <c:lblOffset val="100"/>
        <c:baseTimeUnit val="months"/>
      </c:dateAx>
      <c:valAx>
        <c:axId val="747302143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47301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Client Current Transition Phases </a:t>
            </a:r>
          </a:p>
        </c:rich>
      </c:tx>
      <c:layout>
        <c:manualLayout>
          <c:xMode val="edge"/>
          <c:yMode val="edge"/>
          <c:x val="0.2407082239720035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'Transition Clients'!$B$2:$B$4</c:f>
              <c:strCache>
                <c:ptCount val="3"/>
                <c:pt idx="0">
                  <c:v>Outreach/PCP</c:v>
                </c:pt>
                <c:pt idx="1">
                  <c:v>Individual Budget</c:v>
                </c:pt>
                <c:pt idx="2">
                  <c:v>Spending  Plan</c:v>
                </c:pt>
              </c:strCache>
            </c:strRef>
          </c:cat>
          <c:val>
            <c:numRef>
              <c:f>'Transition Clients'!$D$2:$D$4</c:f>
              <c:numCache>
                <c:formatCode>General</c:formatCode>
                <c:ptCount val="3"/>
                <c:pt idx="0">
                  <c:v>4</c:v>
                </c:pt>
                <c:pt idx="1">
                  <c:v>16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3D-4B33-BB0D-E37F6D7FA7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9637536"/>
        <c:axId val="54290244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>
                      <a:shade val="76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'Transition Clients'!$B$2:$B$4</c15:sqref>
                        </c15:formulaRef>
                      </c:ext>
                    </c:extLst>
                    <c:strCache>
                      <c:ptCount val="3"/>
                      <c:pt idx="0">
                        <c:v>Outreach/PCP</c:v>
                      </c:pt>
                      <c:pt idx="1">
                        <c:v>Individual Budget</c:v>
                      </c:pt>
                      <c:pt idx="2">
                        <c:v>Spending  Plan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'Transition Clients'!$C$2:$C$4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B43D-4B33-BB0D-E37F6D7FA731}"/>
                  </c:ext>
                </c:extLst>
              </c15:ser>
            </c15:filteredBarSeries>
          </c:ext>
        </c:extLst>
      </c:barChart>
      <c:catAx>
        <c:axId val="83963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902448"/>
        <c:crosses val="autoZero"/>
        <c:auto val="1"/>
        <c:lblAlgn val="ctr"/>
        <c:lblOffset val="100"/>
        <c:noMultiLvlLbl val="0"/>
      </c:catAx>
      <c:valAx>
        <c:axId val="54290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637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New Enrollments (6 Months)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704527632"/>
        <c:axId val="681726176"/>
      </c:barChart>
      <c:catAx>
        <c:axId val="7045276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726176"/>
        <c:crosses val="autoZero"/>
        <c:auto val="1"/>
        <c:lblAlgn val="ctr"/>
        <c:lblOffset val="100"/>
        <c:noMultiLvlLbl val="1"/>
      </c:catAx>
      <c:valAx>
        <c:axId val="6817261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04527632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New Enrollments (6 Months)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'6 Month New Enrollments'!$B$9:$B$14</c:f>
              <c:numCache>
                <c:formatCode>m/d/yyyy</c:formatCode>
                <c:ptCount val="6"/>
                <c:pt idx="0">
                  <c:v>45627</c:v>
                </c:pt>
                <c:pt idx="1">
                  <c:v>45658</c:v>
                </c:pt>
                <c:pt idx="2" formatCode="d\-mmm">
                  <c:v>45689</c:v>
                </c:pt>
                <c:pt idx="3">
                  <c:v>45717</c:v>
                </c:pt>
                <c:pt idx="4">
                  <c:v>45748</c:v>
                </c:pt>
                <c:pt idx="5">
                  <c:v>45778</c:v>
                </c:pt>
              </c:numCache>
            </c:numRef>
          </c:cat>
          <c:val>
            <c:numRef>
              <c:f>'6 Month New Enrollments'!$C$9:$C$14</c:f>
              <c:numCache>
                <c:formatCode>General</c:formatCode>
                <c:ptCount val="6"/>
                <c:pt idx="0">
                  <c:v>9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0E-4AB8-8EA6-176973DE70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4527632"/>
        <c:axId val="681726176"/>
      </c:barChart>
      <c:dateAx>
        <c:axId val="7045276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726176"/>
        <c:crosses val="autoZero"/>
        <c:auto val="1"/>
        <c:lblOffset val="100"/>
        <c:baseTimeUnit val="months"/>
      </c:dateAx>
      <c:valAx>
        <c:axId val="68172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527632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 Enrollments</a:t>
            </a:r>
            <a:r>
              <a:rPr lang="en-US" baseline="0"/>
              <a:t> by Month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'Enrollment Month'!$A$2:$A$13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'Enrollment Month'!$B$2:$B$13</c:f>
              <c:numCache>
                <c:formatCode>General</c:formatCode>
                <c:ptCount val="12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  <c:pt idx="7">
                  <c:v>7</c:v>
                </c:pt>
                <c:pt idx="8">
                  <c:v>7</c:v>
                </c:pt>
                <c:pt idx="9">
                  <c:v>8</c:v>
                </c:pt>
                <c:pt idx="10">
                  <c:v>11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D9-4287-A3A4-F80DBB5FAE3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38975680"/>
        <c:axId val="1776315232"/>
      </c:barChart>
      <c:catAx>
        <c:axId val="163897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6315232"/>
        <c:crosses val="autoZero"/>
        <c:auto val="1"/>
        <c:lblAlgn val="ctr"/>
        <c:lblOffset val="100"/>
        <c:noMultiLvlLbl val="0"/>
      </c:catAx>
      <c:valAx>
        <c:axId val="177631523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38975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Eligibility Diagnosis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Eligibility!$A$3:$A$8</c:f>
              <c:strCache>
                <c:ptCount val="6"/>
                <c:pt idx="0">
                  <c:v>Cerebral Palsy</c:v>
                </c:pt>
                <c:pt idx="1">
                  <c:v>Epilepsy</c:v>
                </c:pt>
                <c:pt idx="2">
                  <c:v>Autism</c:v>
                </c:pt>
                <c:pt idx="3">
                  <c:v>Intellectual Disability</c:v>
                </c:pt>
                <c:pt idx="4">
                  <c:v>Other </c:v>
                </c:pt>
                <c:pt idx="5">
                  <c:v>Multiple</c:v>
                </c:pt>
              </c:strCache>
            </c:strRef>
          </c:cat>
          <c:val>
            <c:numRef>
              <c:f>Eligibility!$B$3:$B$8</c:f>
              <c:numCache>
                <c:formatCode>General</c:formatCode>
                <c:ptCount val="6"/>
                <c:pt idx="0">
                  <c:v>4</c:v>
                </c:pt>
                <c:pt idx="1">
                  <c:v>3</c:v>
                </c:pt>
                <c:pt idx="2">
                  <c:v>37</c:v>
                </c:pt>
                <c:pt idx="3">
                  <c:v>26</c:v>
                </c:pt>
                <c:pt idx="4">
                  <c:v>5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76-42B8-9332-2540D0D11A3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439629904"/>
        <c:axId val="1439630736"/>
      </c:barChart>
      <c:catAx>
        <c:axId val="14396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630736"/>
        <c:crosses val="autoZero"/>
        <c:auto val="1"/>
        <c:lblAlgn val="ctr"/>
        <c:lblOffset val="100"/>
        <c:noMultiLvlLbl val="0"/>
      </c:catAx>
      <c:valAx>
        <c:axId val="143963073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396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Client</a:t>
            </a:r>
            <a:r>
              <a:rPr lang="en-US" baseline="0"/>
              <a:t> 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Age!$A$2:$A$8</c:f>
              <c:strCache>
                <c:ptCount val="7"/>
                <c:pt idx="0">
                  <c:v>Under 18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Age!$B$2:$B$8</c:f>
              <c:numCache>
                <c:formatCode>General</c:formatCode>
                <c:ptCount val="7"/>
                <c:pt idx="0">
                  <c:v>22</c:v>
                </c:pt>
                <c:pt idx="1">
                  <c:v>11</c:v>
                </c:pt>
                <c:pt idx="2">
                  <c:v>29</c:v>
                </c:pt>
                <c:pt idx="3">
                  <c:v>17</c:v>
                </c:pt>
                <c:pt idx="4">
                  <c:v>8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1A-4F8C-B08D-FE492D6FC58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307115936"/>
        <c:axId val="1307116352"/>
      </c:barChart>
      <c:catAx>
        <c:axId val="130711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7116352"/>
        <c:crosses val="autoZero"/>
        <c:auto val="1"/>
        <c:lblAlgn val="ctr"/>
        <c:lblOffset val="100"/>
        <c:noMultiLvlLbl val="0"/>
      </c:catAx>
      <c:valAx>
        <c:axId val="13071163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7115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1617848262439874E-2"/>
          <c:y val="9.5779706857797881E-2"/>
          <c:w val="0.9680509172782904"/>
          <c:h val="0.8311758322896992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Gender!$A$2:$A$4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Other</c:v>
                </c:pt>
              </c:strCache>
            </c:strRef>
          </c:cat>
          <c:val>
            <c:numRef>
              <c:f>Gender!$B$2:$B$4</c:f>
              <c:numCache>
                <c:formatCode>General</c:formatCode>
                <c:ptCount val="3"/>
                <c:pt idx="0">
                  <c:v>56</c:v>
                </c:pt>
                <c:pt idx="1">
                  <c:v>33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A2-4AAE-86A8-339C14C357E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74331744"/>
        <c:axId val="1774330080"/>
      </c:barChart>
      <c:catAx>
        <c:axId val="177433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4330080"/>
        <c:crosses val="autoZero"/>
        <c:auto val="1"/>
        <c:lblAlgn val="ctr"/>
        <c:lblOffset val="100"/>
        <c:noMultiLvlLbl val="0"/>
      </c:catAx>
      <c:valAx>
        <c:axId val="177433008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74331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3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56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12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36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4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86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7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52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2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23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7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7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9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7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6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3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2AC24A9-CCB6-4F8D-B8DB-C2F3692CFA5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1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30F303-B43A-8A26-49F8-BA5E2AC421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</a:blip>
          <a:srcRect t="23986"/>
          <a:stretch/>
        </p:blipFill>
        <p:spPr>
          <a:xfrm>
            <a:off x="0" y="19061"/>
            <a:ext cx="12191979" cy="6857989"/>
          </a:xfrm>
          <a:prstGeom prst="rect">
            <a:avLst/>
          </a:prstGeom>
        </p:spPr>
      </p:pic>
      <p:grpSp>
        <p:nvGrpSpPr>
          <p:cNvPr id="6" name="Group 8">
            <a:extLst>
              <a:ext uri="{FF2B5EF4-FFF2-40B4-BE49-F238E27FC236}">
                <a16:creationId xmlns:a16="http://schemas.microsoft.com/office/drawing/2014/main" id="{503816F2-40D5-4C23-AF57-063E39236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BF222D0-66E9-48F8-B249-75AF858DF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312FABD-B1AF-4E20-A8BF-0A6F0C42C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E6E2E6E5-F3C0-4B1A-8CEF-1F057A280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850A45DB-9259-4551-88A8-0D3D3E4FD4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615A3848-AC67-4C67-A516-2823179F0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3BA5F40-CE6A-44DD-BBCE-EA36A12F39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61F3536-BC3C-2803-FBF7-B18B8F55E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8400" y="1614959"/>
            <a:ext cx="8574622" cy="2616199"/>
          </a:xfrm>
        </p:spPr>
        <p:txBody>
          <a:bodyPr>
            <a:normAutofit/>
          </a:bodyPr>
          <a:lstStyle/>
          <a:p>
            <a:r>
              <a:rPr lang="en-US" dirty="0"/>
              <a:t>SDP Client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BD203-F7FC-EBEE-C136-9E656496F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>
            <a:normAutofit/>
          </a:bodyPr>
          <a:lstStyle/>
          <a:p>
            <a:r>
              <a:rPr lang="en-US" dirty="0"/>
              <a:t>May 2025</a:t>
            </a:r>
          </a:p>
          <a:p>
            <a:r>
              <a:rPr lang="en-US" dirty="0"/>
              <a:t>SDAC</a:t>
            </a:r>
          </a:p>
        </p:txBody>
      </p:sp>
    </p:spTree>
    <p:extLst>
      <p:ext uri="{BB962C8B-B14F-4D97-AF65-F5344CB8AC3E}">
        <p14:creationId xmlns:p14="http://schemas.microsoft.com/office/powerpoint/2010/main" val="3952865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971" y="99752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Language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3C85381-B4CA-924C-747F-83DD01FE47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1675057"/>
              </p:ext>
            </p:extLst>
          </p:nvPr>
        </p:nvGraphicFramePr>
        <p:xfrm>
          <a:off x="1536969" y="1176666"/>
          <a:ext cx="10111239" cy="4776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4381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FF5BD69-16F2-E806-3219-F6CC13718A6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82750" y="100013"/>
            <a:ext cx="10509250" cy="1076325"/>
          </a:xfrm>
        </p:spPr>
        <p:txBody>
          <a:bodyPr anchor="ctr">
            <a:normAutofit/>
          </a:bodyPr>
          <a:lstStyle/>
          <a:p>
            <a:r>
              <a:rPr lang="en-US" dirty="0"/>
              <a:t>Ethnicity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FC74656-CD63-8369-46F0-15FA559978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382375"/>
              </p:ext>
            </p:extLst>
          </p:nvPr>
        </p:nvGraphicFramePr>
        <p:xfrm>
          <a:off x="1484310" y="1254868"/>
          <a:ext cx="10018713" cy="420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9578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EAB07-05F3-8E83-E4EA-E5E69AA27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B588B-C866-713E-EFC3-FEB9D9F14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1911927"/>
            <a:ext cx="10018713" cy="3407635"/>
          </a:xfrm>
        </p:spPr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sz="2800" dirty="0"/>
              <a:t>As of 05/01/2025 NBRC has 93 SDP Clients</a:t>
            </a:r>
          </a:p>
          <a:p>
            <a:pPr lvl="2"/>
            <a:r>
              <a:rPr lang="en-US" sz="2800" dirty="0"/>
              <a:t>Of the 93 enrolled at NBRC, 3 are shared Clients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59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96475-E043-F20D-FAEB-1EEDF06E5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SDP Enrollment Over Time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B36F111B-EB60-D62F-619A-897D924D26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327811"/>
              </p:ext>
            </p:extLst>
          </p:nvPr>
        </p:nvGraphicFramePr>
        <p:xfrm>
          <a:off x="1484311" y="2105025"/>
          <a:ext cx="10018714" cy="3686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36F111B-EB60-D62F-619A-897D924D26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9096949"/>
              </p:ext>
            </p:extLst>
          </p:nvPr>
        </p:nvGraphicFramePr>
        <p:xfrm>
          <a:off x="1400783" y="1225685"/>
          <a:ext cx="10515899" cy="4522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8940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B70DF-AA60-F889-6512-D61E00AE0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0000"/>
                </a:solidFill>
              </a:rPr>
              <a:t>Clients Currently in Transition</a:t>
            </a:r>
            <a:br>
              <a:rPr lang="en-US" sz="3600" dirty="0">
                <a:solidFill>
                  <a:srgbClr val="000000"/>
                </a:solidFill>
              </a:rPr>
            </a:b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B8C659A-7FD4-119E-3E7D-F0E4CC07F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Our “PCP” category groups in clients who have started or completed their PCP. This is the beginning process of enrolling into the program.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DD23F3D-150D-111C-EC36-BE544A012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99132"/>
              </p:ext>
            </p:extLst>
          </p:nvPr>
        </p:nvGraphicFramePr>
        <p:xfrm>
          <a:off x="5262563" y="685800"/>
          <a:ext cx="6240462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0032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E2422-FA03-D8EB-BD22-8DD774E3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706" y="685800"/>
            <a:ext cx="9742318" cy="1752599"/>
          </a:xfrm>
        </p:spPr>
        <p:txBody>
          <a:bodyPr>
            <a:normAutofit/>
          </a:bodyPr>
          <a:lstStyle/>
          <a:p>
            <a:r>
              <a:rPr lang="en-US" dirty="0"/>
              <a:t>New Enrollments Past 6 Months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9668F44-8ACB-1CAD-1356-420F905A68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391527"/>
              </p:ext>
            </p:extLst>
          </p:nvPr>
        </p:nvGraphicFramePr>
        <p:xfrm>
          <a:off x="1484313" y="1889760"/>
          <a:ext cx="10018712" cy="3901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9668F44-8ACB-1CAD-1356-420F905A68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9487196"/>
              </p:ext>
            </p:extLst>
          </p:nvPr>
        </p:nvGraphicFramePr>
        <p:xfrm>
          <a:off x="1556427" y="1904364"/>
          <a:ext cx="9834662" cy="3886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8156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Monthly Enrollments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8052E30-D28A-C0C7-FA43-40559FB98A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034184"/>
              </p:ext>
            </p:extLst>
          </p:nvPr>
        </p:nvGraphicFramePr>
        <p:xfrm>
          <a:off x="1548245" y="1507788"/>
          <a:ext cx="9638563" cy="4387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7378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Eligibility Diagnosis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1EEF26B-51ED-8E8C-4C2F-E7693D6004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3889867"/>
              </p:ext>
            </p:extLst>
          </p:nvPr>
        </p:nvGraphicFramePr>
        <p:xfrm>
          <a:off x="1506683" y="1539300"/>
          <a:ext cx="9844070" cy="4206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5511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194" y="40686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Age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8E566F0-5F57-4343-B5C3-7060ABA1D6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7520869"/>
              </p:ext>
            </p:extLst>
          </p:nvPr>
        </p:nvGraphicFramePr>
        <p:xfrm>
          <a:off x="1828800" y="1206230"/>
          <a:ext cx="9494196" cy="4766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2793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Gender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20B84DF-F20F-1436-C063-EE0FCA7EBB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543682"/>
              </p:ext>
            </p:extLst>
          </p:nvPr>
        </p:nvGraphicFramePr>
        <p:xfrm>
          <a:off x="1887166" y="1284051"/>
          <a:ext cx="9677916" cy="4902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4252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4748</TotalTime>
  <Words>112</Words>
  <Application>Microsoft Office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Corbel</vt:lpstr>
      <vt:lpstr>Parallax</vt:lpstr>
      <vt:lpstr>SDP Client Data</vt:lpstr>
      <vt:lpstr>Updates</vt:lpstr>
      <vt:lpstr>SDP Enrollment Over Time</vt:lpstr>
      <vt:lpstr>Clients Currently in Transition </vt:lpstr>
      <vt:lpstr>New Enrollments Past 6 Months</vt:lpstr>
      <vt:lpstr>Monthly Enrollments</vt:lpstr>
      <vt:lpstr>Eligibility Diagnosis</vt:lpstr>
      <vt:lpstr>Age</vt:lpstr>
      <vt:lpstr>Gender</vt:lpstr>
      <vt:lpstr>Language</vt:lpstr>
      <vt:lpstr>Ethnicity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SDP Statistics</dc:title>
  <dc:creator>Katie S. Gallagher EXT 1261 (SD5)</dc:creator>
  <cp:lastModifiedBy>Ellisa Reiff Ext. 1261 (SDX)</cp:lastModifiedBy>
  <cp:revision>74</cp:revision>
  <dcterms:created xsi:type="dcterms:W3CDTF">2023-01-06T23:45:05Z</dcterms:created>
  <dcterms:modified xsi:type="dcterms:W3CDTF">2025-05-09T17:46:00Z</dcterms:modified>
</cp:coreProperties>
</file>