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handoutMasterIdLst>
    <p:handoutMasterId r:id="rId26"/>
  </p:handoutMasterIdLst>
  <p:sldIdLst>
    <p:sldId id="256" r:id="rId2"/>
    <p:sldId id="275" r:id="rId3"/>
    <p:sldId id="276" r:id="rId4"/>
    <p:sldId id="279" r:id="rId5"/>
    <p:sldId id="257" r:id="rId6"/>
    <p:sldId id="258" r:id="rId7"/>
    <p:sldId id="259" r:id="rId8"/>
    <p:sldId id="261" r:id="rId9"/>
    <p:sldId id="265" r:id="rId10"/>
    <p:sldId id="266" r:id="rId11"/>
    <p:sldId id="260" r:id="rId12"/>
    <p:sldId id="272" r:id="rId13"/>
    <p:sldId id="262" r:id="rId14"/>
    <p:sldId id="263" r:id="rId15"/>
    <p:sldId id="264" r:id="rId16"/>
    <p:sldId id="267" r:id="rId17"/>
    <p:sldId id="269" r:id="rId18"/>
    <p:sldId id="270" r:id="rId19"/>
    <p:sldId id="271" r:id="rId20"/>
    <p:sldId id="273" r:id="rId21"/>
    <p:sldId id="277" r:id="rId22"/>
    <p:sldId id="278" r:id="rId23"/>
    <p:sldId id="280" r:id="rId24"/>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8" d="100"/>
          <a:sy n="58" d="100"/>
        </p:scale>
        <p:origin x="974" y="-3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57053" cy="465773"/>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defTabSz="935031">
              <a:defRPr sz="1200"/>
            </a:lvl1pPr>
          </a:lstStyle>
          <a:p>
            <a:endParaRPr lang="en-US"/>
          </a:p>
        </p:txBody>
      </p:sp>
      <p:sp>
        <p:nvSpPr>
          <p:cNvPr id="41987" name="Rectangle 3"/>
          <p:cNvSpPr>
            <a:spLocks noGrp="1" noChangeArrowheads="1"/>
          </p:cNvSpPr>
          <p:nvPr>
            <p:ph type="dt" sz="quarter" idx="1"/>
          </p:nvPr>
        </p:nvSpPr>
        <p:spPr bwMode="auto">
          <a:xfrm>
            <a:off x="3994614" y="0"/>
            <a:ext cx="3057053" cy="465773"/>
          </a:xfrm>
          <a:prstGeom prst="rect">
            <a:avLst/>
          </a:prstGeom>
          <a:noFill/>
          <a:ln w="9525">
            <a:noFill/>
            <a:miter lim="800000"/>
            <a:headEnd/>
            <a:tailEnd/>
          </a:ln>
          <a:effectLst/>
        </p:spPr>
        <p:txBody>
          <a:bodyPr vert="horz" wrap="square" lIns="93494" tIns="46747" rIns="93494" bIns="46747" numCol="1" anchor="t" anchorCtr="0" compatLnSpc="1">
            <a:prstTxWarp prst="textNoShape">
              <a:avLst/>
            </a:prstTxWarp>
          </a:bodyPr>
          <a:lstStyle>
            <a:lvl1pPr algn="r" defTabSz="935031">
              <a:defRPr sz="1200"/>
            </a:lvl1pPr>
          </a:lstStyle>
          <a:p>
            <a:fld id="{A138957A-2F85-4EED-82E5-8F36B1C73B2F}" type="datetimeFigureOut">
              <a:rPr lang="en-US"/>
              <a:pPr/>
              <a:t>9/26/2018</a:t>
            </a:fld>
            <a:endParaRPr lang="en-US"/>
          </a:p>
        </p:txBody>
      </p:sp>
      <p:sp>
        <p:nvSpPr>
          <p:cNvPr id="41988" name="Rectangle 4"/>
          <p:cNvSpPr>
            <a:spLocks noGrp="1" noChangeArrowheads="1"/>
          </p:cNvSpPr>
          <p:nvPr>
            <p:ph type="ftr" sz="quarter" idx="2"/>
          </p:nvPr>
        </p:nvSpPr>
        <p:spPr bwMode="auto">
          <a:xfrm>
            <a:off x="0" y="8841738"/>
            <a:ext cx="3057053" cy="465773"/>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defTabSz="935031">
              <a:defRPr sz="1200"/>
            </a:lvl1pPr>
          </a:lstStyle>
          <a:p>
            <a:endParaRPr lang="en-US"/>
          </a:p>
        </p:txBody>
      </p:sp>
      <p:sp>
        <p:nvSpPr>
          <p:cNvPr id="41989" name="Rectangle 5"/>
          <p:cNvSpPr>
            <a:spLocks noGrp="1" noChangeArrowheads="1"/>
          </p:cNvSpPr>
          <p:nvPr>
            <p:ph type="sldNum" sz="quarter" idx="3"/>
          </p:nvPr>
        </p:nvSpPr>
        <p:spPr bwMode="auto">
          <a:xfrm>
            <a:off x="3994614" y="8841738"/>
            <a:ext cx="3057053" cy="465773"/>
          </a:xfrm>
          <a:prstGeom prst="rect">
            <a:avLst/>
          </a:prstGeom>
          <a:noFill/>
          <a:ln w="9525">
            <a:noFill/>
            <a:miter lim="800000"/>
            <a:headEnd/>
            <a:tailEnd/>
          </a:ln>
          <a:effectLst/>
        </p:spPr>
        <p:txBody>
          <a:bodyPr vert="horz" wrap="square" lIns="93494" tIns="46747" rIns="93494" bIns="46747" numCol="1" anchor="b" anchorCtr="0" compatLnSpc="1">
            <a:prstTxWarp prst="textNoShape">
              <a:avLst/>
            </a:prstTxWarp>
          </a:bodyPr>
          <a:lstStyle>
            <a:lvl1pPr algn="r" defTabSz="935031">
              <a:defRPr sz="1200"/>
            </a:lvl1pPr>
          </a:lstStyle>
          <a:p>
            <a:fld id="{EEDCB316-866E-4D92-9299-5CDAD07A35C2}" type="slidenum">
              <a:rPr lang="en-US"/>
              <a:pPr/>
              <a:t>‹#›</a:t>
            </a:fld>
            <a:endParaRPr lang="en-US"/>
          </a:p>
        </p:txBody>
      </p:sp>
    </p:spTree>
    <p:extLst>
      <p:ext uri="{BB962C8B-B14F-4D97-AF65-F5344CB8AC3E}">
        <p14:creationId xmlns:p14="http://schemas.microsoft.com/office/powerpoint/2010/main" val="200085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57053" cy="465773"/>
          </a:xfrm>
          <a:prstGeom prst="rect">
            <a:avLst/>
          </a:prstGeom>
          <a:noFill/>
          <a:ln w="9525">
            <a:noFill/>
            <a:miter lim="800000"/>
            <a:headEnd/>
            <a:tailEnd/>
          </a:ln>
          <a:effectLst/>
        </p:spPr>
        <p:txBody>
          <a:bodyPr vert="horz" wrap="square" lIns="91751" tIns="45875" rIns="91751" bIns="45875"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3994614" y="0"/>
            <a:ext cx="3057053" cy="465773"/>
          </a:xfrm>
          <a:prstGeom prst="rect">
            <a:avLst/>
          </a:prstGeom>
          <a:noFill/>
          <a:ln w="9525">
            <a:noFill/>
            <a:miter lim="800000"/>
            <a:headEnd/>
            <a:tailEnd/>
          </a:ln>
          <a:effectLst/>
        </p:spPr>
        <p:txBody>
          <a:bodyPr vert="horz" wrap="square" lIns="91751" tIns="45875" rIns="91751" bIns="45875" numCol="1" anchor="t" anchorCtr="0" compatLnSpc="1">
            <a:prstTxWarp prst="textNoShape">
              <a:avLst/>
            </a:prstTxWarp>
          </a:bodyPr>
          <a:lstStyle>
            <a:lvl1pPr algn="r">
              <a:defRPr sz="1200"/>
            </a:lvl1pPr>
          </a:lstStyle>
          <a:p>
            <a:fld id="{BCB47FC9-1F67-4562-81CC-0C7495174AC6}" type="datetimeFigureOut">
              <a:rPr lang="en-US"/>
              <a:pPr/>
              <a:t>9/26/2018</a:t>
            </a:fld>
            <a:endParaRPr lang="en-US"/>
          </a:p>
        </p:txBody>
      </p:sp>
      <p:sp>
        <p:nvSpPr>
          <p:cNvPr id="45060"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705965" y="4422459"/>
            <a:ext cx="5641333" cy="4188778"/>
          </a:xfrm>
          <a:prstGeom prst="rect">
            <a:avLst/>
          </a:prstGeom>
          <a:noFill/>
          <a:ln w="9525">
            <a:noFill/>
            <a:miter lim="800000"/>
            <a:headEnd/>
            <a:tailEnd/>
          </a:ln>
          <a:effectLst/>
        </p:spPr>
        <p:txBody>
          <a:bodyPr vert="horz" wrap="square" lIns="91751" tIns="45875" rIns="91751" bIns="4587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2" name="Rectangle 6"/>
          <p:cNvSpPr>
            <a:spLocks noGrp="1" noChangeArrowheads="1"/>
          </p:cNvSpPr>
          <p:nvPr>
            <p:ph type="ftr" sz="quarter" idx="4"/>
          </p:nvPr>
        </p:nvSpPr>
        <p:spPr bwMode="auto">
          <a:xfrm>
            <a:off x="0" y="8841738"/>
            <a:ext cx="3057053" cy="465773"/>
          </a:xfrm>
          <a:prstGeom prst="rect">
            <a:avLst/>
          </a:prstGeom>
          <a:noFill/>
          <a:ln w="9525">
            <a:noFill/>
            <a:miter lim="800000"/>
            <a:headEnd/>
            <a:tailEnd/>
          </a:ln>
          <a:effectLst/>
        </p:spPr>
        <p:txBody>
          <a:bodyPr vert="horz" wrap="square" lIns="91751" tIns="45875" rIns="91751" bIns="45875"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3994614" y="8841738"/>
            <a:ext cx="3057053" cy="465773"/>
          </a:xfrm>
          <a:prstGeom prst="rect">
            <a:avLst/>
          </a:prstGeom>
          <a:noFill/>
          <a:ln w="9525">
            <a:noFill/>
            <a:miter lim="800000"/>
            <a:headEnd/>
            <a:tailEnd/>
          </a:ln>
          <a:effectLst/>
        </p:spPr>
        <p:txBody>
          <a:bodyPr vert="horz" wrap="square" lIns="91751" tIns="45875" rIns="91751" bIns="45875" numCol="1" anchor="b" anchorCtr="0" compatLnSpc="1">
            <a:prstTxWarp prst="textNoShape">
              <a:avLst/>
            </a:prstTxWarp>
          </a:bodyPr>
          <a:lstStyle>
            <a:lvl1pPr algn="r">
              <a:defRPr sz="1200"/>
            </a:lvl1pPr>
          </a:lstStyle>
          <a:p>
            <a:fld id="{3A41D207-3103-4628-87B7-3CE032FBEBD3}" type="slidenum">
              <a:rPr lang="en-US"/>
              <a:pPr/>
              <a:t>‹#›</a:t>
            </a:fld>
            <a:endParaRPr lang="en-US"/>
          </a:p>
        </p:txBody>
      </p:sp>
    </p:spTree>
    <p:extLst>
      <p:ext uri="{BB962C8B-B14F-4D97-AF65-F5344CB8AC3E}">
        <p14:creationId xmlns:p14="http://schemas.microsoft.com/office/powerpoint/2010/main" val="9235489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77351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41D207-3103-4628-87B7-3CE032FBEBD3}" type="slidenum">
              <a:rPr lang="en-US" smtClean="0"/>
              <a:pPr/>
              <a:t>19</a:t>
            </a:fld>
            <a:endParaRPr lang="en-US"/>
          </a:p>
        </p:txBody>
      </p:sp>
    </p:spTree>
    <p:extLst>
      <p:ext uri="{BB962C8B-B14F-4D97-AF65-F5344CB8AC3E}">
        <p14:creationId xmlns:p14="http://schemas.microsoft.com/office/powerpoint/2010/main" val="2978657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F42A1020-1763-43FD-9DF7-D806C37FBB6E}" type="datetimeFigureOut">
              <a:rPr lang="en-US"/>
              <a:pPr>
                <a:defRPr/>
              </a:pPr>
              <a:t>9/26/2018</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3D581351-00CE-413E-ACB6-AD5A07E1A7B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B148D1-419B-4F46-BA63-34F0C5CD6FFD}" type="datetimeFigureOut">
              <a:rPr lang="en-US"/>
              <a:pPr>
                <a:defRPr/>
              </a:pPr>
              <a:t>9/26/2018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112F0D-EBEE-40E2-990E-F6E480FD684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403411C9-7BD5-4A05-9857-81E6919406AC}"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451F0950-1CC6-4E3F-B7A0-F89A669B5DF2}" type="datetimeFigureOut">
              <a:rPr lang="en-US"/>
              <a:pPr>
                <a:defRPr/>
              </a:pPr>
              <a:t>9/26/2018</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F48ACB-17AB-4EF7-A771-21520A0B6BC3}" type="datetimeFigureOut">
              <a:rPr lang="en-US"/>
              <a:pPr>
                <a:defRPr/>
              </a:pPr>
              <a:t>9/26/2018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D18FD4B3-9CD2-460F-A60D-FEAD7921E3D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174263D5-912B-4817-BE90-D08D34D0A4CF}" type="datetimeFigureOut">
              <a:rPr lang="en-US"/>
              <a:pPr>
                <a:defRPr/>
              </a:pPr>
              <a:t>9/26/2018</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EC0859C-9100-4085-A2E2-B9D9B243DDF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27E01B3D-A810-4F02-BD42-22501A64B578}" type="datetimeFigureOut">
              <a:rPr lang="en-US"/>
              <a:pPr>
                <a:defRPr/>
              </a:pPr>
              <a:t>9/26/2018</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50AD796-C25F-4D60-A8C8-26585F5E38D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56E0CA9A-ADDB-4DA5-8449-EF660CF48C8E}" type="datetimeFigureOut">
              <a:rPr lang="en-US"/>
              <a:pPr>
                <a:defRPr/>
              </a:pPr>
              <a:t>9/26/2018</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7B524884-4B3C-40C5-8513-5B27A0D15B9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883C4B7D-14E5-4A12-BCB4-73166A9A2C60}" type="datetimeFigureOut">
              <a:rPr lang="en-US"/>
              <a:pPr>
                <a:defRPr/>
              </a:pPr>
              <a:t>9/26/2018</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584CC8C0-DE31-43EA-8A99-9633BBEA1598}"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BDAD887B-1728-4C13-8F88-5D1112F8CF9C}" type="datetimeFigureOut">
              <a:rPr lang="en-US"/>
              <a:pPr>
                <a:defRPr/>
              </a:pPr>
              <a:t>9/26/2018</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6C9360DE-75A7-48BF-87C0-D0ECC11669B0}"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6C9FA74-D55A-43F5-B729-47B64B486C8B}"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06806504-870A-456A-AA83-524AF2F0C1EC}" type="datetimeFigureOut">
              <a:rPr lang="en-US"/>
              <a:pPr>
                <a:defRPr/>
              </a:pPr>
              <a:t>9/26/2018</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061EA5F9-0BCC-4A6B-8222-A460E7B1B49D}"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42F2F7EE-C0F2-4AE0-AC74-A460D569B4EA}" type="datetimeFigureOut">
              <a:rPr lang="en-US"/>
              <a:pPr>
                <a:defRPr/>
              </a:pPr>
              <a:t>9/26/2018</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DB62A3C4-AE31-4245-BD2D-B543D80E9C40}" type="datetimeFigureOut">
              <a:rPr lang="en-US"/>
              <a:pPr>
                <a:defRPr/>
              </a:pPr>
              <a:t>9/26/2018</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ADC9E5EB-5F17-4C1A-8EA5-E8281751C7D1}"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fade thruBlk="1"/>
  </p:transition>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nbrc.net/service-providers/special-incident-reports/" TargetMode="External"/><Relationship Id="rId2" Type="http://schemas.openxmlformats.org/officeDocument/2006/relationships/hyperlink" Target="http://www.dds.ca.gov/title17/T17SectionView.cfm?Section=56027.htm" TargetMode="External"/><Relationship Id="rId1" Type="http://schemas.openxmlformats.org/officeDocument/2006/relationships/slideLayout" Target="../slideLayouts/slideLayout2.xml"/><Relationship Id="rId4" Type="http://schemas.openxmlformats.org/officeDocument/2006/relationships/hyperlink" Target="http://www.ddssafety.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429000"/>
            <a:ext cx="6400800" cy="914400"/>
          </a:xfrm>
        </p:spPr>
        <p:txBody>
          <a:bodyPr/>
          <a:lstStyle/>
          <a:p>
            <a:r>
              <a:rPr lang="en-US" sz="2000" dirty="0" smtClean="0"/>
              <a:t>What, When and How to report</a:t>
            </a:r>
          </a:p>
          <a:p>
            <a:r>
              <a:rPr lang="en-US" sz="2000" dirty="0" smtClean="0"/>
              <a:t>&amp; What happens after? </a:t>
            </a:r>
          </a:p>
          <a:p>
            <a:endParaRPr lang="en-US" dirty="0"/>
          </a:p>
        </p:txBody>
      </p:sp>
      <p:sp>
        <p:nvSpPr>
          <p:cNvPr id="13314" name="Title 1"/>
          <p:cNvSpPr>
            <a:spLocks noGrp="1"/>
          </p:cNvSpPr>
          <p:nvPr>
            <p:ph type="ctrTitle"/>
          </p:nvPr>
        </p:nvSpPr>
        <p:spPr/>
        <p:txBody>
          <a:bodyPr/>
          <a:lstStyle/>
          <a:p>
            <a:r>
              <a:rPr lang="en-US" dirty="0" smtClean="0"/>
              <a:t>Risk Mitigation &amp; </a:t>
            </a:r>
            <a:br>
              <a:rPr lang="en-US" dirty="0" smtClean="0"/>
            </a:br>
            <a:r>
              <a:rPr lang="en-US" dirty="0" smtClean="0"/>
              <a:t>Special Incident Reports </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301625" y="228600"/>
            <a:ext cx="8534400" cy="758825"/>
          </a:xfrm>
        </p:spPr>
        <p:txBody>
          <a:bodyPr/>
          <a:lstStyle/>
          <a:p>
            <a:pPr eaLnBrk="1" hangingPunct="1"/>
            <a:r>
              <a:rPr lang="en-US" smtClean="0"/>
              <a:t>SUSPECTED NEGLECT</a:t>
            </a:r>
          </a:p>
        </p:txBody>
      </p:sp>
      <p:sp>
        <p:nvSpPr>
          <p:cNvPr id="3" name="Content Placeholder 2"/>
          <p:cNvSpPr>
            <a:spLocks noGrp="1"/>
          </p:cNvSpPr>
          <p:nvPr>
            <p:ph sz="half" idx="1"/>
          </p:nvPr>
        </p:nvSpPr>
        <p:spPr>
          <a:xfrm>
            <a:off x="301625" y="1371600"/>
            <a:ext cx="4038600" cy="4681538"/>
          </a:xfrm>
        </p:spPr>
        <p:txBody>
          <a:bodyPr/>
          <a:lstStyle/>
          <a:p>
            <a:pPr eaLnBrk="1" hangingPunct="1"/>
            <a:r>
              <a:rPr lang="en-US" smtClean="0"/>
              <a:t>Failure to provide food/shelter/clothing</a:t>
            </a:r>
          </a:p>
          <a:p>
            <a:pPr eaLnBrk="1" hangingPunct="1"/>
            <a:r>
              <a:rPr lang="en-US" smtClean="0"/>
              <a:t>Failure to provide medical care</a:t>
            </a:r>
          </a:p>
          <a:p>
            <a:pPr eaLnBrk="1" hangingPunct="1"/>
            <a:r>
              <a:rPr lang="en-US" smtClean="0"/>
              <a:t>Failure to care for hygiene needs</a:t>
            </a:r>
          </a:p>
          <a:p>
            <a:pPr eaLnBrk="1" hangingPunct="1"/>
            <a:r>
              <a:rPr lang="en-US" smtClean="0"/>
              <a:t>Failure to protect from health/safety hazards</a:t>
            </a:r>
          </a:p>
          <a:p>
            <a:pPr eaLnBrk="1" hangingPunct="1"/>
            <a:r>
              <a:rPr lang="en-US" smtClean="0"/>
              <a:t>Failure to provide care in general</a:t>
            </a:r>
          </a:p>
          <a:p>
            <a:pPr eaLnBrk="1" hangingPunct="1"/>
            <a:r>
              <a:rPr lang="en-US" smtClean="0"/>
              <a:t>Including self-neglect</a:t>
            </a:r>
          </a:p>
        </p:txBody>
      </p:sp>
      <p:sp>
        <p:nvSpPr>
          <p:cNvPr id="4" name="Content Placeholder 3"/>
          <p:cNvSpPr>
            <a:spLocks noGrp="1"/>
          </p:cNvSpPr>
          <p:nvPr>
            <p:ph sz="half" idx="2"/>
          </p:nvPr>
        </p:nvSpPr>
        <p:spPr>
          <a:xfrm>
            <a:off x="4800600" y="1371600"/>
            <a:ext cx="4038600" cy="4681538"/>
          </a:xfrm>
        </p:spPr>
        <p:txBody>
          <a:bodyPr/>
          <a:lstStyle/>
          <a:p>
            <a:pPr eaLnBrk="1" hangingPunct="1"/>
            <a:r>
              <a:rPr lang="en-US" dirty="0" smtClean="0"/>
              <a:t>Include in your report:</a:t>
            </a:r>
          </a:p>
          <a:p>
            <a:pPr lvl="1" eaLnBrk="1" hangingPunct="1"/>
            <a:r>
              <a:rPr lang="en-US" dirty="0" smtClean="0"/>
              <a:t>Date and time, or length of time it has been suspected to be occurring.</a:t>
            </a:r>
          </a:p>
          <a:p>
            <a:pPr lvl="1" eaLnBrk="1" hangingPunct="1"/>
            <a:r>
              <a:rPr lang="en-US" dirty="0" smtClean="0"/>
              <a:t>Suspected perpetrator (if known)</a:t>
            </a:r>
          </a:p>
          <a:p>
            <a:pPr lvl="1" eaLnBrk="1" hangingPunct="1"/>
            <a:r>
              <a:rPr lang="en-US" dirty="0" smtClean="0"/>
              <a:t>Medical care received</a:t>
            </a:r>
          </a:p>
          <a:p>
            <a:pPr lvl="1" eaLnBrk="1" hangingPunct="1"/>
            <a:r>
              <a:rPr lang="en-US" dirty="0" smtClean="0"/>
              <a:t>Preventative plans</a:t>
            </a:r>
          </a:p>
          <a:p>
            <a:pPr lvl="1" eaLnBrk="1" hangingPunct="1"/>
            <a:r>
              <a:rPr lang="en-US" dirty="0" smtClean="0"/>
              <a:t>Outside agencies involved?</a:t>
            </a:r>
          </a:p>
          <a:p>
            <a:pPr lvl="2" eaLnBrk="1" hangingPunct="1"/>
            <a:r>
              <a:rPr lang="en-US" dirty="0" smtClean="0"/>
              <a:t>APS, CPS, Police</a:t>
            </a:r>
          </a:p>
          <a:p>
            <a:pPr lvl="1" eaLnBrk="1" hangingPunct="1"/>
            <a:endParaRPr lang="en-US"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1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2500"/>
                            </p:stCondLst>
                            <p:childTnLst>
                              <p:par>
                                <p:cTn id="13" presetID="3" presetClass="entr" presetSubtype="10" fill="hold" nodeType="afterEffect">
                                  <p:stCondLst>
                                    <p:cond delay="1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4500"/>
                            </p:stCondLst>
                            <p:childTnLst>
                              <p:par>
                                <p:cTn id="17" presetID="3" presetClass="entr" presetSubtype="10" fill="hold" nodeType="afterEffect">
                                  <p:stCondLst>
                                    <p:cond delay="1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6500"/>
                            </p:stCondLst>
                            <p:childTnLst>
                              <p:par>
                                <p:cTn id="21" presetID="3" presetClass="entr" presetSubtype="10" fill="hold" nodeType="afterEffect">
                                  <p:stCondLst>
                                    <p:cond delay="15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p:stCondLst>
                              <p:cond delay="8500"/>
                            </p:stCondLst>
                            <p:childTnLst>
                              <p:par>
                                <p:cTn id="25" presetID="3" presetClass="entr" presetSubtype="10" fill="hold" nodeType="afterEffect">
                                  <p:stCondLst>
                                    <p:cond delay="15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blinds(horizontal)">
                                      <p:cBhvr>
                                        <p:cTn id="32" dur="500"/>
                                        <p:tgtEl>
                                          <p:spTgt spid="4">
                                            <p:txEl>
                                              <p:pRg st="0" end="0"/>
                                            </p:txEl>
                                          </p:spTgt>
                                        </p:tgtEl>
                                      </p:cBhvr>
                                    </p:animEffect>
                                  </p:childTnLst>
                                </p:cTn>
                              </p:par>
                            </p:childTnLst>
                          </p:cTn>
                        </p:par>
                        <p:par>
                          <p:cTn id="33" fill="hold">
                            <p:stCondLst>
                              <p:cond delay="500"/>
                            </p:stCondLst>
                            <p:childTnLst>
                              <p:par>
                                <p:cTn id="34" presetID="3" presetClass="entr" presetSubtype="10" fill="hold" nodeType="afterEffect">
                                  <p:stCondLst>
                                    <p:cond delay="1000"/>
                                  </p:stCondLst>
                                  <p:childTnLst>
                                    <p:set>
                                      <p:cBhvr>
                                        <p:cTn id="35" dur="1" fill="hold">
                                          <p:stCondLst>
                                            <p:cond delay="0"/>
                                          </p:stCondLst>
                                        </p:cTn>
                                        <p:tgtEl>
                                          <p:spTgt spid="4">
                                            <p:txEl>
                                              <p:pRg st="1" end="1"/>
                                            </p:txEl>
                                          </p:spTgt>
                                        </p:tgtEl>
                                        <p:attrNameLst>
                                          <p:attrName>style.visibility</p:attrName>
                                        </p:attrNameLst>
                                      </p:cBhvr>
                                      <p:to>
                                        <p:strVal val="visible"/>
                                      </p:to>
                                    </p:set>
                                    <p:animEffect transition="in" filter="blinds(horizontal)">
                                      <p:cBhvr>
                                        <p:cTn id="36" dur="500"/>
                                        <p:tgtEl>
                                          <p:spTgt spid="4">
                                            <p:txEl>
                                              <p:pRg st="1" end="1"/>
                                            </p:txEl>
                                          </p:spTgt>
                                        </p:tgtEl>
                                      </p:cBhvr>
                                    </p:animEffect>
                                  </p:childTnLst>
                                </p:cTn>
                              </p:par>
                            </p:childTnLst>
                          </p:cTn>
                        </p:par>
                        <p:par>
                          <p:cTn id="37" fill="hold">
                            <p:stCondLst>
                              <p:cond delay="2000"/>
                            </p:stCondLst>
                            <p:childTnLst>
                              <p:par>
                                <p:cTn id="38" presetID="3" presetClass="entr" presetSubtype="10" fill="hold" nodeType="afterEffect">
                                  <p:stCondLst>
                                    <p:cond delay="150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blinds(horizontal)">
                                      <p:cBhvr>
                                        <p:cTn id="40" dur="500"/>
                                        <p:tgtEl>
                                          <p:spTgt spid="4">
                                            <p:txEl>
                                              <p:pRg st="2" end="2"/>
                                            </p:txEl>
                                          </p:spTgt>
                                        </p:tgtEl>
                                      </p:cBhvr>
                                    </p:animEffect>
                                  </p:childTnLst>
                                </p:cTn>
                              </p:par>
                            </p:childTnLst>
                          </p:cTn>
                        </p:par>
                        <p:par>
                          <p:cTn id="41" fill="hold">
                            <p:stCondLst>
                              <p:cond delay="4000"/>
                            </p:stCondLst>
                            <p:childTnLst>
                              <p:par>
                                <p:cTn id="42" presetID="3" presetClass="entr" presetSubtype="10" fill="hold" nodeType="afterEffect">
                                  <p:stCondLst>
                                    <p:cond delay="1500"/>
                                  </p:stCondLst>
                                  <p:childTnLst>
                                    <p:set>
                                      <p:cBhvr>
                                        <p:cTn id="43" dur="1" fill="hold">
                                          <p:stCondLst>
                                            <p:cond delay="0"/>
                                          </p:stCondLst>
                                        </p:cTn>
                                        <p:tgtEl>
                                          <p:spTgt spid="4">
                                            <p:txEl>
                                              <p:pRg st="3" end="3"/>
                                            </p:txEl>
                                          </p:spTgt>
                                        </p:tgtEl>
                                        <p:attrNameLst>
                                          <p:attrName>style.visibility</p:attrName>
                                        </p:attrNameLst>
                                      </p:cBhvr>
                                      <p:to>
                                        <p:strVal val="visible"/>
                                      </p:to>
                                    </p:set>
                                    <p:animEffect transition="in" filter="blinds(horizontal)">
                                      <p:cBhvr>
                                        <p:cTn id="44" dur="500"/>
                                        <p:tgtEl>
                                          <p:spTgt spid="4">
                                            <p:txEl>
                                              <p:pRg st="3" end="3"/>
                                            </p:txEl>
                                          </p:spTgt>
                                        </p:tgtEl>
                                      </p:cBhvr>
                                    </p:animEffect>
                                  </p:childTnLst>
                                </p:cTn>
                              </p:par>
                            </p:childTnLst>
                          </p:cTn>
                        </p:par>
                        <p:par>
                          <p:cTn id="45" fill="hold">
                            <p:stCondLst>
                              <p:cond delay="6000"/>
                            </p:stCondLst>
                            <p:childTnLst>
                              <p:par>
                                <p:cTn id="46" presetID="3" presetClass="entr" presetSubtype="10" fill="hold" nodeType="afterEffect">
                                  <p:stCondLst>
                                    <p:cond delay="1500"/>
                                  </p:stCondLst>
                                  <p:childTnLst>
                                    <p:set>
                                      <p:cBhvr>
                                        <p:cTn id="47" dur="1" fill="hold">
                                          <p:stCondLst>
                                            <p:cond delay="0"/>
                                          </p:stCondLst>
                                        </p:cTn>
                                        <p:tgtEl>
                                          <p:spTgt spid="4">
                                            <p:txEl>
                                              <p:pRg st="4" end="4"/>
                                            </p:txEl>
                                          </p:spTgt>
                                        </p:tgtEl>
                                        <p:attrNameLst>
                                          <p:attrName>style.visibility</p:attrName>
                                        </p:attrNameLst>
                                      </p:cBhvr>
                                      <p:to>
                                        <p:strVal val="visible"/>
                                      </p:to>
                                    </p:set>
                                    <p:animEffect transition="in" filter="blinds(horizontal)">
                                      <p:cBhvr>
                                        <p:cTn id="48" dur="500"/>
                                        <p:tgtEl>
                                          <p:spTgt spid="4">
                                            <p:txEl>
                                              <p:pRg st="4" end="4"/>
                                            </p:txEl>
                                          </p:spTgt>
                                        </p:tgtEl>
                                      </p:cBhvr>
                                    </p:animEffect>
                                  </p:childTnLst>
                                </p:cTn>
                              </p:par>
                            </p:childTnLst>
                          </p:cTn>
                        </p:par>
                        <p:par>
                          <p:cTn id="49" fill="hold">
                            <p:stCondLst>
                              <p:cond delay="8000"/>
                            </p:stCondLst>
                            <p:childTnLst>
                              <p:par>
                                <p:cTn id="50" presetID="3" presetClass="entr" presetSubtype="10" fill="hold" nodeType="afterEffect">
                                  <p:stCondLst>
                                    <p:cond delay="1500"/>
                                  </p:stCondLst>
                                  <p:childTnLst>
                                    <p:set>
                                      <p:cBhvr>
                                        <p:cTn id="51" dur="1" fill="hold">
                                          <p:stCondLst>
                                            <p:cond delay="0"/>
                                          </p:stCondLst>
                                        </p:cTn>
                                        <p:tgtEl>
                                          <p:spTgt spid="4">
                                            <p:txEl>
                                              <p:pRg st="5" end="5"/>
                                            </p:txEl>
                                          </p:spTgt>
                                        </p:tgtEl>
                                        <p:attrNameLst>
                                          <p:attrName>style.visibility</p:attrName>
                                        </p:attrNameLst>
                                      </p:cBhvr>
                                      <p:to>
                                        <p:strVal val="visible"/>
                                      </p:to>
                                    </p:set>
                                    <p:animEffect transition="in" filter="blinds(horizontal)">
                                      <p:cBhvr>
                                        <p:cTn id="52" dur="500"/>
                                        <p:tgtEl>
                                          <p:spTgt spid="4">
                                            <p:txEl>
                                              <p:pRg st="5" end="5"/>
                                            </p:txEl>
                                          </p:spTgt>
                                        </p:tgtEl>
                                      </p:cBhvr>
                                    </p:animEffect>
                                  </p:childTnLst>
                                </p:cTn>
                              </p:par>
                            </p:childTnLst>
                          </p:cTn>
                        </p:par>
                        <p:par>
                          <p:cTn id="53" fill="hold">
                            <p:stCondLst>
                              <p:cond delay="10000"/>
                            </p:stCondLst>
                            <p:childTnLst>
                              <p:par>
                                <p:cTn id="54" presetID="3" presetClass="entr" presetSubtype="10" fill="hold" nodeType="afterEffect">
                                  <p:stCondLst>
                                    <p:cond delay="1500"/>
                                  </p:stCondLst>
                                  <p:childTnLst>
                                    <p:set>
                                      <p:cBhvr>
                                        <p:cTn id="55" dur="1" fill="hold">
                                          <p:stCondLst>
                                            <p:cond delay="0"/>
                                          </p:stCondLst>
                                        </p:cTn>
                                        <p:tgtEl>
                                          <p:spTgt spid="4">
                                            <p:txEl>
                                              <p:pRg st="6" end="6"/>
                                            </p:txEl>
                                          </p:spTgt>
                                        </p:tgtEl>
                                        <p:attrNameLst>
                                          <p:attrName>style.visibility</p:attrName>
                                        </p:attrNameLst>
                                      </p:cBhvr>
                                      <p:to>
                                        <p:strVal val="visible"/>
                                      </p:to>
                                    </p:set>
                                    <p:animEffect transition="in" filter="blinds(horizontal)">
                                      <p:cBhvr>
                                        <p:cTn id="5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2"/>
          <p:cNvSpPr>
            <a:spLocks noGrp="1"/>
          </p:cNvSpPr>
          <p:nvPr>
            <p:ph type="title"/>
          </p:nvPr>
        </p:nvSpPr>
        <p:spPr/>
        <p:txBody>
          <a:bodyPr/>
          <a:lstStyle/>
          <a:p>
            <a:pPr eaLnBrk="1" hangingPunct="1"/>
            <a:r>
              <a:rPr lang="en-US" smtClean="0">
                <a:solidFill>
                  <a:srgbClr val="7B9899"/>
                </a:solidFill>
              </a:rPr>
              <a:t>DEATH</a:t>
            </a:r>
          </a:p>
        </p:txBody>
      </p:sp>
      <p:sp>
        <p:nvSpPr>
          <p:cNvPr id="4" name="Content Placeholder 3"/>
          <p:cNvSpPr>
            <a:spLocks noGrp="1"/>
          </p:cNvSpPr>
          <p:nvPr>
            <p:ph sz="quarter" idx="1"/>
          </p:nvPr>
        </p:nvSpPr>
        <p:spPr>
          <a:xfrm>
            <a:off x="301625" y="1527175"/>
            <a:ext cx="8504238" cy="4949825"/>
          </a:xfrm>
        </p:spPr>
        <p:txBody>
          <a:bodyPr/>
          <a:lstStyle/>
          <a:p>
            <a:pPr eaLnBrk="1" hangingPunct="1"/>
            <a:r>
              <a:rPr lang="en-US" smtClean="0"/>
              <a:t>Include in your report:</a:t>
            </a:r>
          </a:p>
          <a:p>
            <a:pPr lvl="1" eaLnBrk="1" hangingPunct="1"/>
            <a:r>
              <a:rPr lang="en-US" smtClean="0"/>
              <a:t>Date and time of death</a:t>
            </a:r>
          </a:p>
          <a:p>
            <a:pPr lvl="1" eaLnBrk="1" hangingPunct="1"/>
            <a:r>
              <a:rPr lang="en-US" smtClean="0"/>
              <a:t>Place of death</a:t>
            </a:r>
          </a:p>
          <a:p>
            <a:pPr lvl="1" eaLnBrk="1" hangingPunct="1"/>
            <a:r>
              <a:rPr lang="en-US" smtClean="0"/>
              <a:t>Medical care or treatment received </a:t>
            </a:r>
          </a:p>
          <a:p>
            <a:pPr lvl="2" eaLnBrk="1" hangingPunct="1"/>
            <a:r>
              <a:rPr lang="en-US" smtClean="0"/>
              <a:t>including emergency care/911 if applicable</a:t>
            </a:r>
          </a:p>
          <a:p>
            <a:pPr lvl="1" eaLnBrk="1" hangingPunct="1"/>
            <a:r>
              <a:rPr lang="en-US" smtClean="0"/>
              <a:t>Suspected cause of death</a:t>
            </a:r>
          </a:p>
          <a:p>
            <a:pPr lvl="2" eaLnBrk="1" hangingPunct="1"/>
            <a:r>
              <a:rPr lang="en-US" smtClean="0"/>
              <a:t>Was it expected? Predictable? Unexpected?</a:t>
            </a:r>
          </a:p>
          <a:p>
            <a:pPr lvl="1" eaLnBrk="1" hangingPunct="1"/>
            <a:r>
              <a:rPr lang="en-US" smtClean="0"/>
              <a:t>Persons present at time of death</a:t>
            </a:r>
          </a:p>
          <a:p>
            <a:pPr lvl="1" eaLnBrk="1" hangingPunct="1"/>
            <a:r>
              <a:rPr lang="en-US" smtClean="0"/>
              <a:t>Who was notified?</a:t>
            </a:r>
          </a:p>
          <a:p>
            <a:pPr lvl="1" eaLnBrk="1" hangingPunct="1"/>
            <a:r>
              <a:rPr lang="en-US" smtClean="0"/>
              <a:t>Name of funeral home being used (if known)</a:t>
            </a:r>
          </a:p>
          <a:p>
            <a:pPr lvl="2" eaLnBrk="1" hangingPunct="1"/>
            <a:r>
              <a:rPr lang="en-US" smtClean="0"/>
              <a:t>If a death certificate is available, please include a copy with your report.</a:t>
            </a:r>
          </a:p>
          <a:p>
            <a:pPr eaLnBrk="1" hangingPunct="1"/>
            <a:endParaRPr lang="en-US"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1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nodeType="afterEffect">
                                  <p:stCondLst>
                                    <p:cond delay="100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additive="base">
                                        <p:cTn id="12" dur="1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3000"/>
                            </p:stCondLst>
                            <p:childTnLst>
                              <p:par>
                                <p:cTn id="15" presetID="2" presetClass="entr" presetSubtype="8" fill="hold" nodeType="afterEffect">
                                  <p:stCondLst>
                                    <p:cond delay="150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1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5500"/>
                            </p:stCondLst>
                            <p:childTnLst>
                              <p:par>
                                <p:cTn id="20" presetID="2" presetClass="entr" presetSubtype="8" fill="hold" nodeType="afterEffect">
                                  <p:stCondLst>
                                    <p:cond delay="500"/>
                                  </p:stCondLst>
                                  <p:childTnLst>
                                    <p:set>
                                      <p:cBhvr>
                                        <p:cTn id="21" dur="1" fill="hold">
                                          <p:stCondLst>
                                            <p:cond delay="0"/>
                                          </p:stCondLst>
                                        </p:cTn>
                                        <p:tgtEl>
                                          <p:spTgt spid="4">
                                            <p:txEl>
                                              <p:pRg st="4" end="4"/>
                                            </p:txEl>
                                          </p:spTgt>
                                        </p:tgtEl>
                                        <p:attrNameLst>
                                          <p:attrName>style.visibility</p:attrName>
                                        </p:attrNameLst>
                                      </p:cBhvr>
                                      <p:to>
                                        <p:strVal val="visible"/>
                                      </p:to>
                                    </p:set>
                                    <p:anim calcmode="lin" valueType="num">
                                      <p:cBhvr additive="base">
                                        <p:cTn id="22" dur="1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7000"/>
                            </p:stCondLst>
                            <p:childTnLst>
                              <p:par>
                                <p:cTn id="25" presetID="2" presetClass="entr" presetSubtype="8" fill="hold" nodeType="afterEffect">
                                  <p:stCondLst>
                                    <p:cond delay="150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10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par>
                          <p:cTn id="29" fill="hold">
                            <p:stCondLst>
                              <p:cond delay="9500"/>
                            </p:stCondLst>
                            <p:childTnLst>
                              <p:par>
                                <p:cTn id="30" presetID="2" presetClass="entr" presetSubtype="8" fill="hold" nodeType="afterEffect">
                                  <p:stCondLst>
                                    <p:cond delay="500"/>
                                  </p:stCondLst>
                                  <p:childTnLst>
                                    <p:set>
                                      <p:cBhvr>
                                        <p:cTn id="31" dur="1" fill="hold">
                                          <p:stCondLst>
                                            <p:cond delay="0"/>
                                          </p:stCondLst>
                                        </p:cTn>
                                        <p:tgtEl>
                                          <p:spTgt spid="4">
                                            <p:txEl>
                                              <p:pRg st="6" end="6"/>
                                            </p:txEl>
                                          </p:spTgt>
                                        </p:tgtEl>
                                        <p:attrNameLst>
                                          <p:attrName>style.visibility</p:attrName>
                                        </p:attrNameLst>
                                      </p:cBhvr>
                                      <p:to>
                                        <p:strVal val="visible"/>
                                      </p:to>
                                    </p:set>
                                    <p:anim calcmode="lin" valueType="num">
                                      <p:cBhvr additive="base">
                                        <p:cTn id="32" dur="10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par>
                          <p:cTn id="34" fill="hold">
                            <p:stCondLst>
                              <p:cond delay="11000"/>
                            </p:stCondLst>
                            <p:childTnLst>
                              <p:par>
                                <p:cTn id="35" presetID="2" presetClass="entr" presetSubtype="8" fill="hold" nodeType="afterEffect">
                                  <p:stCondLst>
                                    <p:cond delay="150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10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par>
                          <p:cTn id="39" fill="hold">
                            <p:stCondLst>
                              <p:cond delay="13500"/>
                            </p:stCondLst>
                            <p:childTnLst>
                              <p:par>
                                <p:cTn id="40" presetID="2" presetClass="entr" presetSubtype="8" fill="hold" nodeType="afterEffect">
                                  <p:stCondLst>
                                    <p:cond delay="1500"/>
                                  </p:stCondLst>
                                  <p:childTnLst>
                                    <p:set>
                                      <p:cBhvr>
                                        <p:cTn id="41" dur="1" fill="hold">
                                          <p:stCondLst>
                                            <p:cond delay="0"/>
                                          </p:stCondLst>
                                        </p:cTn>
                                        <p:tgtEl>
                                          <p:spTgt spid="4">
                                            <p:txEl>
                                              <p:pRg st="8" end="8"/>
                                            </p:txEl>
                                          </p:spTgt>
                                        </p:tgtEl>
                                        <p:attrNameLst>
                                          <p:attrName>style.visibility</p:attrName>
                                        </p:attrNameLst>
                                      </p:cBhvr>
                                      <p:to>
                                        <p:strVal val="visible"/>
                                      </p:to>
                                    </p:set>
                                    <p:anim calcmode="lin" valueType="num">
                                      <p:cBhvr additive="base">
                                        <p:cTn id="42" dur="10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43" dur="10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par>
                          <p:cTn id="44" fill="hold">
                            <p:stCondLst>
                              <p:cond delay="16000"/>
                            </p:stCondLst>
                            <p:childTnLst>
                              <p:par>
                                <p:cTn id="45" presetID="2" presetClass="entr" presetSubtype="8" fill="hold" nodeType="afterEffect">
                                  <p:stCondLst>
                                    <p:cond delay="1500"/>
                                  </p:stCondLst>
                                  <p:childTnLst>
                                    <p:set>
                                      <p:cBhvr>
                                        <p:cTn id="46" dur="1" fill="hold">
                                          <p:stCondLst>
                                            <p:cond delay="0"/>
                                          </p:stCondLst>
                                        </p:cTn>
                                        <p:tgtEl>
                                          <p:spTgt spid="4">
                                            <p:txEl>
                                              <p:pRg st="9" end="9"/>
                                            </p:txEl>
                                          </p:spTgt>
                                        </p:tgtEl>
                                        <p:attrNameLst>
                                          <p:attrName>style.visibility</p:attrName>
                                        </p:attrNameLst>
                                      </p:cBhvr>
                                      <p:to>
                                        <p:strVal val="visible"/>
                                      </p:to>
                                    </p:set>
                                    <p:anim calcmode="lin" valueType="num">
                                      <p:cBhvr additive="base">
                                        <p:cTn id="47" dur="10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48" dur="10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par>
                          <p:cTn id="49" fill="hold">
                            <p:stCondLst>
                              <p:cond delay="18500"/>
                            </p:stCondLst>
                            <p:childTnLst>
                              <p:par>
                                <p:cTn id="50" presetID="2" presetClass="entr" presetSubtype="8" fill="hold" nodeType="afterEffect">
                                  <p:stCondLst>
                                    <p:cond delay="500"/>
                                  </p:stCondLst>
                                  <p:childTnLst>
                                    <p:set>
                                      <p:cBhvr>
                                        <p:cTn id="51" dur="1" fill="hold">
                                          <p:stCondLst>
                                            <p:cond delay="0"/>
                                          </p:stCondLst>
                                        </p:cTn>
                                        <p:tgtEl>
                                          <p:spTgt spid="4">
                                            <p:txEl>
                                              <p:pRg st="10" end="10"/>
                                            </p:txEl>
                                          </p:spTgt>
                                        </p:tgtEl>
                                        <p:attrNameLst>
                                          <p:attrName>style.visibility</p:attrName>
                                        </p:attrNameLst>
                                      </p:cBhvr>
                                      <p:to>
                                        <p:strVal val="visible"/>
                                      </p:to>
                                    </p:set>
                                    <p:anim calcmode="lin" valueType="num">
                                      <p:cBhvr additive="base">
                                        <p:cTn id="52" dur="10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53" dur="1000" fill="hold"/>
                                        <p:tgtEl>
                                          <p:spTgt spid="4">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4"/>
          <p:cNvSpPr>
            <a:spLocks noGrp="1"/>
          </p:cNvSpPr>
          <p:nvPr>
            <p:ph type="title"/>
          </p:nvPr>
        </p:nvSpPr>
        <p:spPr>
          <a:xfrm>
            <a:off x="457200" y="274638"/>
            <a:ext cx="8229600" cy="3535362"/>
          </a:xfrm>
        </p:spPr>
        <p:txBody>
          <a:bodyPr/>
          <a:lstStyle/>
          <a:p>
            <a:pPr eaLnBrk="1" hangingPunct="1"/>
            <a:r>
              <a:rPr lang="en-US" b="1" smtClean="0">
                <a:solidFill>
                  <a:srgbClr val="7B9899"/>
                </a:solidFill>
              </a:rPr>
              <a:t>As a MANDATED REPORTER, it is your legal duty to report reasonably suspected abuse or neglect to the proper authorities!</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3657600"/>
            <a:ext cx="8229600" cy="1447800"/>
          </a:xfrm>
        </p:spPr>
        <p:txBody>
          <a:bodyPr>
            <a:normAutofit fontScale="90000"/>
          </a:bodyPr>
          <a:lstStyle/>
          <a:p>
            <a:pPr eaLnBrk="1" fontAlgn="auto" hangingPunct="1">
              <a:spcAft>
                <a:spcPts val="0"/>
              </a:spcAft>
              <a:defRPr/>
            </a:pPr>
            <a:r>
              <a:rPr lang="en-US" dirty="0" smtClean="0">
                <a:solidFill>
                  <a:schemeClr val="accent3">
                    <a:shade val="75000"/>
                  </a:schemeClr>
                </a:solidFill>
              </a:rPr>
              <a:t>Per T17 regulations, the following incident types must be reported when they occur while under vendored care:</a:t>
            </a:r>
            <a:br>
              <a:rPr lang="en-US" dirty="0" smtClean="0">
                <a:solidFill>
                  <a:schemeClr val="accent3">
                    <a:shade val="75000"/>
                  </a:schemeClr>
                </a:solidFill>
              </a:rPr>
            </a:br>
            <a:r>
              <a:rPr lang="en-US" dirty="0">
                <a:solidFill>
                  <a:schemeClr val="accent3">
                    <a:shade val="75000"/>
                  </a:schemeClr>
                </a:solidFill>
              </a:rPr>
              <a:t/>
            </a:r>
            <a:br>
              <a:rPr lang="en-US" dirty="0">
                <a:solidFill>
                  <a:schemeClr val="accent3">
                    <a:shade val="75000"/>
                  </a:schemeClr>
                </a:solidFill>
              </a:rPr>
            </a:br>
            <a:r>
              <a:rPr lang="en-US" sz="3200" dirty="0" smtClean="0">
                <a:solidFill>
                  <a:schemeClr val="accent3">
                    <a:shade val="75000"/>
                  </a:schemeClr>
                </a:solidFill>
              </a:rPr>
              <a:t>Report by phone, fax, or email not more than  24 hours after learning of the occurrence to NBRC; </a:t>
            </a:r>
            <a:br>
              <a:rPr lang="en-US" sz="3200" dirty="0" smtClean="0">
                <a:solidFill>
                  <a:schemeClr val="accent3">
                    <a:shade val="75000"/>
                  </a:schemeClr>
                </a:solidFill>
              </a:rPr>
            </a:br>
            <a:r>
              <a:rPr lang="en-US" sz="3200" dirty="0" smtClean="0">
                <a:solidFill>
                  <a:schemeClr val="accent3">
                    <a:shade val="75000"/>
                  </a:schemeClr>
                </a:solidFill>
              </a:rPr>
              <a:t>Written SIR due within 48 hours</a:t>
            </a:r>
            <a:endParaRPr lang="en-US" dirty="0">
              <a:solidFill>
                <a:schemeClr val="accent3">
                  <a:shade val="75000"/>
                </a:schemeClr>
              </a:solidFill>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2"/>
          <p:cNvSpPr>
            <a:spLocks noGrp="1"/>
          </p:cNvSpPr>
          <p:nvPr>
            <p:ph type="title"/>
          </p:nvPr>
        </p:nvSpPr>
        <p:spPr>
          <a:xfrm>
            <a:off x="301625" y="228600"/>
            <a:ext cx="8534400" cy="758825"/>
          </a:xfrm>
        </p:spPr>
        <p:txBody>
          <a:bodyPr/>
          <a:lstStyle/>
          <a:p>
            <a:pPr eaLnBrk="1" hangingPunct="1"/>
            <a:r>
              <a:rPr lang="en-US" smtClean="0"/>
              <a:t>HOSPITALIZATION OR SERIOUS INJURY</a:t>
            </a:r>
          </a:p>
        </p:txBody>
      </p:sp>
      <p:sp>
        <p:nvSpPr>
          <p:cNvPr id="4" name="Content Placeholder 3"/>
          <p:cNvSpPr>
            <a:spLocks noGrp="1"/>
          </p:cNvSpPr>
          <p:nvPr>
            <p:ph sz="half" idx="1"/>
          </p:nvPr>
        </p:nvSpPr>
        <p:spPr>
          <a:xfrm>
            <a:off x="301625" y="1371600"/>
            <a:ext cx="4194175" cy="5029200"/>
          </a:xfrm>
        </p:spPr>
        <p:txBody>
          <a:bodyPr>
            <a:normAutofit fontScale="77500" lnSpcReduction="20000"/>
          </a:bodyPr>
          <a:lstStyle/>
          <a:p>
            <a:pPr marL="274320" indent="-274320" eaLnBrk="1" fontAlgn="auto" hangingPunct="1">
              <a:spcAft>
                <a:spcPts val="0"/>
              </a:spcAft>
              <a:buFont typeface="Wingdings 2"/>
              <a:buChar char=""/>
              <a:defRPr/>
            </a:pPr>
            <a:r>
              <a:rPr lang="en-US" dirty="0" smtClean="0"/>
              <a:t>Hospital admission</a:t>
            </a:r>
          </a:p>
          <a:p>
            <a:pPr marL="548640" lvl="1" indent="-274320" eaLnBrk="1" fontAlgn="auto" hangingPunct="1">
              <a:spcAft>
                <a:spcPts val="0"/>
              </a:spcAft>
              <a:buFont typeface="Wingdings"/>
              <a:buChar char=""/>
              <a:defRPr/>
            </a:pPr>
            <a:r>
              <a:rPr lang="en-US" dirty="0" smtClean="0"/>
              <a:t>Respiratory</a:t>
            </a:r>
          </a:p>
          <a:p>
            <a:pPr marL="548640" lvl="1" indent="-274320" eaLnBrk="1" fontAlgn="auto" hangingPunct="1">
              <a:spcAft>
                <a:spcPts val="0"/>
              </a:spcAft>
              <a:buFont typeface="Wingdings"/>
              <a:buChar char=""/>
              <a:defRPr/>
            </a:pPr>
            <a:r>
              <a:rPr lang="en-US" dirty="0" smtClean="0"/>
              <a:t>Cardiac</a:t>
            </a:r>
          </a:p>
          <a:p>
            <a:pPr marL="548640" lvl="1" indent="-274320" eaLnBrk="1" fontAlgn="auto" hangingPunct="1">
              <a:spcAft>
                <a:spcPts val="0"/>
              </a:spcAft>
              <a:buFont typeface="Wingdings"/>
              <a:buChar char=""/>
              <a:defRPr/>
            </a:pPr>
            <a:r>
              <a:rPr lang="en-US" dirty="0" smtClean="0"/>
              <a:t>Diabetes</a:t>
            </a:r>
          </a:p>
          <a:p>
            <a:pPr marL="548640" lvl="1" indent="-274320" eaLnBrk="1" fontAlgn="auto" hangingPunct="1">
              <a:spcAft>
                <a:spcPts val="0"/>
              </a:spcAft>
              <a:buFont typeface="Wingdings"/>
              <a:buChar char=""/>
              <a:defRPr/>
            </a:pPr>
            <a:r>
              <a:rPr lang="en-US" dirty="0" smtClean="0"/>
              <a:t>Seizure</a:t>
            </a:r>
          </a:p>
          <a:p>
            <a:pPr marL="548640" lvl="1" indent="-274320" eaLnBrk="1" fontAlgn="auto" hangingPunct="1">
              <a:spcAft>
                <a:spcPts val="0"/>
              </a:spcAft>
              <a:buFont typeface="Wingdings"/>
              <a:buChar char=""/>
              <a:defRPr/>
            </a:pPr>
            <a:r>
              <a:rPr lang="en-US" dirty="0" smtClean="0"/>
              <a:t>Wound Care</a:t>
            </a:r>
          </a:p>
          <a:p>
            <a:pPr marL="548640" lvl="1" indent="-274320" eaLnBrk="1" fontAlgn="auto" hangingPunct="1">
              <a:spcAft>
                <a:spcPts val="0"/>
              </a:spcAft>
              <a:buFont typeface="Wingdings"/>
              <a:buChar char=""/>
              <a:defRPr/>
            </a:pPr>
            <a:r>
              <a:rPr lang="en-US" dirty="0" smtClean="0"/>
              <a:t>Internal infection</a:t>
            </a:r>
          </a:p>
          <a:p>
            <a:pPr marL="548640" lvl="1" indent="-274320" eaLnBrk="1" fontAlgn="auto" hangingPunct="1">
              <a:spcAft>
                <a:spcPts val="0"/>
              </a:spcAft>
              <a:buFont typeface="Wingdings"/>
              <a:buChar char=""/>
              <a:defRPr/>
            </a:pPr>
            <a:r>
              <a:rPr lang="en-US" dirty="0" smtClean="0"/>
              <a:t>Psychiatric</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r>
              <a:rPr lang="en-US" dirty="0" smtClean="0"/>
              <a:t>Serious injury </a:t>
            </a:r>
            <a:r>
              <a:rPr lang="en-US" i="1" dirty="0" smtClean="0"/>
              <a:t>requiring more than first aid</a:t>
            </a:r>
          </a:p>
          <a:p>
            <a:pPr marL="548640" lvl="1" indent="-274320" eaLnBrk="1" fontAlgn="auto" hangingPunct="1">
              <a:spcAft>
                <a:spcPts val="0"/>
              </a:spcAft>
              <a:buFont typeface="Wingdings"/>
              <a:buChar char=""/>
              <a:defRPr/>
            </a:pPr>
            <a:r>
              <a:rPr lang="en-US" dirty="0" smtClean="0"/>
              <a:t>Lacerations requiring sutures (including stitches, staples and glue)</a:t>
            </a:r>
          </a:p>
          <a:p>
            <a:pPr marL="548640" lvl="1" indent="-274320" eaLnBrk="1" fontAlgn="auto" hangingPunct="1">
              <a:spcAft>
                <a:spcPts val="0"/>
              </a:spcAft>
              <a:buFont typeface="Wingdings"/>
              <a:buChar char=""/>
              <a:defRPr/>
            </a:pPr>
            <a:r>
              <a:rPr lang="en-US" dirty="0" smtClean="0"/>
              <a:t>Burns</a:t>
            </a:r>
          </a:p>
          <a:p>
            <a:pPr marL="548640" lvl="1" indent="-274320" eaLnBrk="1" fontAlgn="auto" hangingPunct="1">
              <a:spcAft>
                <a:spcPts val="0"/>
              </a:spcAft>
              <a:buFont typeface="Wingdings"/>
              <a:buChar char=""/>
              <a:defRPr/>
            </a:pPr>
            <a:r>
              <a:rPr lang="en-US" dirty="0" smtClean="0"/>
              <a:t>Fractures</a:t>
            </a:r>
          </a:p>
          <a:p>
            <a:pPr marL="548640" lvl="1" indent="-274320" eaLnBrk="1" fontAlgn="auto" hangingPunct="1">
              <a:spcAft>
                <a:spcPts val="0"/>
              </a:spcAft>
              <a:buFont typeface="Wingdings"/>
              <a:buChar char=""/>
              <a:defRPr/>
            </a:pPr>
            <a:r>
              <a:rPr lang="en-US" dirty="0" smtClean="0"/>
              <a:t>Dislocations</a:t>
            </a:r>
          </a:p>
          <a:p>
            <a:pPr marL="548640" lvl="1" indent="-274320" eaLnBrk="1" fontAlgn="auto" hangingPunct="1">
              <a:spcAft>
                <a:spcPts val="0"/>
              </a:spcAft>
              <a:buFont typeface="Wingdings"/>
              <a:buChar char=""/>
              <a:defRPr/>
            </a:pPr>
            <a:r>
              <a:rPr lang="en-US" dirty="0" smtClean="0"/>
              <a:t>Puncture wounds</a:t>
            </a:r>
          </a:p>
          <a:p>
            <a:pPr marL="548640" lvl="1" indent="-274320" eaLnBrk="1" fontAlgn="auto" hangingPunct="1">
              <a:spcAft>
                <a:spcPts val="0"/>
              </a:spcAft>
              <a:buFont typeface="Wingdings"/>
              <a:buChar char=""/>
              <a:defRPr/>
            </a:pPr>
            <a:r>
              <a:rPr lang="en-US" dirty="0" smtClean="0"/>
              <a:t>Bites (human or animal)</a:t>
            </a:r>
          </a:p>
        </p:txBody>
      </p:sp>
      <p:sp>
        <p:nvSpPr>
          <p:cNvPr id="5" name="Content Placeholder 4"/>
          <p:cNvSpPr>
            <a:spLocks noGrp="1"/>
          </p:cNvSpPr>
          <p:nvPr>
            <p:ph sz="half" idx="2"/>
          </p:nvPr>
        </p:nvSpPr>
        <p:spPr>
          <a:xfrm>
            <a:off x="4800600" y="1371600"/>
            <a:ext cx="4038600" cy="4681538"/>
          </a:xfrm>
        </p:spPr>
        <p:txBody>
          <a:bodyPr>
            <a:normAutofit fontScale="77500" lnSpcReduction="20000"/>
          </a:bodyPr>
          <a:lstStyle/>
          <a:p>
            <a:pPr marL="274320" indent="-274320" eaLnBrk="1" fontAlgn="auto" hangingPunct="1">
              <a:spcAft>
                <a:spcPts val="0"/>
              </a:spcAft>
              <a:buFont typeface="Wingdings 2"/>
              <a:buChar char=""/>
              <a:defRPr/>
            </a:pPr>
            <a:r>
              <a:rPr lang="en-US" sz="3100" dirty="0" smtClean="0"/>
              <a:t>Include in your report:</a:t>
            </a:r>
          </a:p>
          <a:p>
            <a:pPr marL="548640" lvl="1" indent="-274320" eaLnBrk="1" fontAlgn="auto" hangingPunct="1">
              <a:spcAft>
                <a:spcPts val="0"/>
              </a:spcAft>
              <a:buFont typeface="Wingdings"/>
              <a:buChar char=""/>
              <a:defRPr/>
            </a:pPr>
            <a:r>
              <a:rPr lang="en-US" sz="3200" dirty="0" smtClean="0"/>
              <a:t>Date </a:t>
            </a:r>
            <a:r>
              <a:rPr lang="en-US" sz="3200" dirty="0"/>
              <a:t>and </a:t>
            </a:r>
            <a:r>
              <a:rPr lang="en-US" sz="3200" dirty="0" smtClean="0"/>
              <a:t>time</a:t>
            </a:r>
            <a:endParaRPr lang="en-US" sz="3200" b="1" dirty="0" smtClean="0"/>
          </a:p>
          <a:p>
            <a:pPr marL="548640" lvl="1" indent="-274320" eaLnBrk="1" fontAlgn="auto" hangingPunct="1">
              <a:spcAft>
                <a:spcPts val="0"/>
              </a:spcAft>
              <a:buFont typeface="Wingdings"/>
              <a:buChar char=""/>
              <a:defRPr/>
            </a:pPr>
            <a:r>
              <a:rPr lang="en-US" sz="3100" smtClean="0"/>
              <a:t>ER </a:t>
            </a:r>
            <a:r>
              <a:rPr lang="en-US" sz="3100" dirty="0" smtClean="0"/>
              <a:t>visit </a:t>
            </a:r>
            <a:r>
              <a:rPr lang="en-US" sz="3100" smtClean="0"/>
              <a:t>longer 24hours</a:t>
            </a:r>
            <a:endParaRPr lang="en-US" sz="3100" dirty="0" smtClean="0"/>
          </a:p>
          <a:p>
            <a:pPr marL="548640" lvl="1" indent="-274320" eaLnBrk="1" fontAlgn="auto" hangingPunct="1">
              <a:spcAft>
                <a:spcPts val="0"/>
              </a:spcAft>
              <a:buFont typeface="Wingdings"/>
              <a:buChar char=""/>
              <a:defRPr/>
            </a:pPr>
            <a:r>
              <a:rPr lang="en-US" sz="3100" dirty="0" smtClean="0"/>
              <a:t>Pertinent events leading up to injury or illness</a:t>
            </a:r>
          </a:p>
          <a:p>
            <a:pPr marL="548640" lvl="1" indent="-274320" eaLnBrk="1" fontAlgn="auto" hangingPunct="1">
              <a:spcAft>
                <a:spcPts val="0"/>
              </a:spcAft>
              <a:buFont typeface="Wingdings"/>
              <a:buChar char=""/>
              <a:defRPr/>
            </a:pPr>
            <a:r>
              <a:rPr lang="en-US" sz="3100" dirty="0" smtClean="0"/>
              <a:t>Name of hospital (for admissions specifically)</a:t>
            </a:r>
          </a:p>
          <a:p>
            <a:pPr marL="548640" lvl="1" indent="-274320" eaLnBrk="1" fontAlgn="auto" hangingPunct="1">
              <a:spcAft>
                <a:spcPts val="0"/>
              </a:spcAft>
              <a:buFont typeface="Wingdings"/>
              <a:buChar char=""/>
              <a:defRPr/>
            </a:pPr>
            <a:r>
              <a:rPr lang="en-US" sz="3100" dirty="0" smtClean="0"/>
              <a:t>Type of care received</a:t>
            </a:r>
          </a:p>
          <a:p>
            <a:pPr marL="548640" lvl="1" indent="-274320" eaLnBrk="1" fontAlgn="auto" hangingPunct="1">
              <a:spcAft>
                <a:spcPts val="0"/>
              </a:spcAft>
              <a:buFont typeface="Wingdings"/>
              <a:buChar char=""/>
              <a:defRPr/>
            </a:pPr>
            <a:r>
              <a:rPr lang="en-US" sz="3100" dirty="0" smtClean="0"/>
              <a:t>Discharge plans</a:t>
            </a:r>
          </a:p>
          <a:p>
            <a:pPr marL="548640" lvl="1" indent="-274320" eaLnBrk="1" fontAlgn="auto" hangingPunct="1">
              <a:spcAft>
                <a:spcPts val="0"/>
              </a:spcAft>
              <a:buFont typeface="Wingdings"/>
              <a:buChar char=""/>
              <a:defRPr/>
            </a:pPr>
            <a:r>
              <a:rPr lang="en-US" sz="3100" dirty="0" smtClean="0"/>
              <a:t>Preventative plans for the future.</a:t>
            </a:r>
            <a:endParaRPr lang="en-US" sz="31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10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linds(horizontal)">
                                      <p:cBhvr>
                                        <p:cTn id="11" dur="500"/>
                                        <p:tgtEl>
                                          <p:spTgt spid="4">
                                            <p:txEl>
                                              <p:pRg st="1" end="1"/>
                                            </p:txEl>
                                          </p:spTgt>
                                        </p:tgtEl>
                                      </p:cBhvr>
                                    </p:animEffect>
                                  </p:childTnLst>
                                </p:cTn>
                              </p:par>
                            </p:childTnLst>
                          </p:cTn>
                        </p:par>
                        <p:par>
                          <p:cTn id="12" fill="hold">
                            <p:stCondLst>
                              <p:cond delay="2000"/>
                            </p:stCondLst>
                            <p:childTnLst>
                              <p:par>
                                <p:cTn id="13" presetID="3" presetClass="entr" presetSubtype="10" fill="hold" nodeType="afterEffect">
                                  <p:stCondLst>
                                    <p:cond delay="100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childTnLst>
                          </p:cTn>
                        </p:par>
                        <p:par>
                          <p:cTn id="16" fill="hold">
                            <p:stCondLst>
                              <p:cond delay="3500"/>
                            </p:stCondLst>
                            <p:childTnLst>
                              <p:par>
                                <p:cTn id="17" presetID="3" presetClass="entr" presetSubtype="10" fill="hold" nodeType="afterEffect">
                                  <p:stCondLst>
                                    <p:cond delay="100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linds(horizontal)">
                                      <p:cBhvr>
                                        <p:cTn id="19" dur="500"/>
                                        <p:tgtEl>
                                          <p:spTgt spid="4">
                                            <p:txEl>
                                              <p:pRg st="3" end="3"/>
                                            </p:txEl>
                                          </p:spTgt>
                                        </p:tgtEl>
                                      </p:cBhvr>
                                    </p:animEffect>
                                  </p:childTnLst>
                                </p:cTn>
                              </p:par>
                            </p:childTnLst>
                          </p:cTn>
                        </p:par>
                        <p:par>
                          <p:cTn id="20" fill="hold">
                            <p:stCondLst>
                              <p:cond delay="5000"/>
                            </p:stCondLst>
                            <p:childTnLst>
                              <p:par>
                                <p:cTn id="21" presetID="3" presetClass="entr" presetSubtype="10" fill="hold" nodeType="afterEffect">
                                  <p:stCondLst>
                                    <p:cond delay="100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linds(horizontal)">
                                      <p:cBhvr>
                                        <p:cTn id="23" dur="500"/>
                                        <p:tgtEl>
                                          <p:spTgt spid="4">
                                            <p:txEl>
                                              <p:pRg st="4" end="4"/>
                                            </p:txEl>
                                          </p:spTgt>
                                        </p:tgtEl>
                                      </p:cBhvr>
                                    </p:animEffect>
                                  </p:childTnLst>
                                </p:cTn>
                              </p:par>
                            </p:childTnLst>
                          </p:cTn>
                        </p:par>
                        <p:par>
                          <p:cTn id="24" fill="hold">
                            <p:stCondLst>
                              <p:cond delay="6500"/>
                            </p:stCondLst>
                            <p:childTnLst>
                              <p:par>
                                <p:cTn id="25" presetID="3" presetClass="entr" presetSubtype="10" fill="hold" nodeType="afterEffect">
                                  <p:stCondLst>
                                    <p:cond delay="100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linds(horizontal)">
                                      <p:cBhvr>
                                        <p:cTn id="27" dur="500"/>
                                        <p:tgtEl>
                                          <p:spTgt spid="4">
                                            <p:txEl>
                                              <p:pRg st="5" end="5"/>
                                            </p:txEl>
                                          </p:spTgt>
                                        </p:tgtEl>
                                      </p:cBhvr>
                                    </p:animEffect>
                                  </p:childTnLst>
                                </p:cTn>
                              </p:par>
                            </p:childTnLst>
                          </p:cTn>
                        </p:par>
                        <p:par>
                          <p:cTn id="28" fill="hold">
                            <p:stCondLst>
                              <p:cond delay="8000"/>
                            </p:stCondLst>
                            <p:childTnLst>
                              <p:par>
                                <p:cTn id="29" presetID="3" presetClass="entr" presetSubtype="10" fill="hold" nodeType="afterEffect">
                                  <p:stCondLst>
                                    <p:cond delay="100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blinds(horizontal)">
                                      <p:cBhvr>
                                        <p:cTn id="31" dur="500"/>
                                        <p:tgtEl>
                                          <p:spTgt spid="4">
                                            <p:txEl>
                                              <p:pRg st="6" end="6"/>
                                            </p:txEl>
                                          </p:spTgt>
                                        </p:tgtEl>
                                      </p:cBhvr>
                                    </p:animEffect>
                                  </p:childTnLst>
                                </p:cTn>
                              </p:par>
                            </p:childTnLst>
                          </p:cTn>
                        </p:par>
                        <p:par>
                          <p:cTn id="32" fill="hold">
                            <p:stCondLst>
                              <p:cond delay="9500"/>
                            </p:stCondLst>
                            <p:childTnLst>
                              <p:par>
                                <p:cTn id="33" presetID="3" presetClass="entr" presetSubtype="10" fill="hold" nodeType="afterEffect">
                                  <p:stCondLst>
                                    <p:cond delay="100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blinds(horizontal)">
                                      <p:cBhvr>
                                        <p:cTn id="35" dur="500"/>
                                        <p:tgtEl>
                                          <p:spTgt spid="4">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blinds(horizontal)">
                                      <p:cBhvr>
                                        <p:cTn id="40" dur="500"/>
                                        <p:tgtEl>
                                          <p:spTgt spid="4">
                                            <p:txEl>
                                              <p:pRg st="9" end="9"/>
                                            </p:txEl>
                                          </p:spTgt>
                                        </p:tgtEl>
                                      </p:cBhvr>
                                    </p:animEffect>
                                  </p:childTnLst>
                                </p:cTn>
                              </p:par>
                            </p:childTnLst>
                          </p:cTn>
                        </p:par>
                        <p:par>
                          <p:cTn id="41" fill="hold">
                            <p:stCondLst>
                              <p:cond delay="500"/>
                            </p:stCondLst>
                            <p:childTnLst>
                              <p:par>
                                <p:cTn id="42" presetID="3" presetClass="entr" presetSubtype="10" fill="hold" nodeType="afterEffect">
                                  <p:stCondLst>
                                    <p:cond delay="1000"/>
                                  </p:stCondLst>
                                  <p:childTnLst>
                                    <p:set>
                                      <p:cBhvr>
                                        <p:cTn id="43" dur="1" fill="hold">
                                          <p:stCondLst>
                                            <p:cond delay="0"/>
                                          </p:stCondLst>
                                        </p:cTn>
                                        <p:tgtEl>
                                          <p:spTgt spid="4">
                                            <p:txEl>
                                              <p:pRg st="10" end="10"/>
                                            </p:txEl>
                                          </p:spTgt>
                                        </p:tgtEl>
                                        <p:attrNameLst>
                                          <p:attrName>style.visibility</p:attrName>
                                        </p:attrNameLst>
                                      </p:cBhvr>
                                      <p:to>
                                        <p:strVal val="visible"/>
                                      </p:to>
                                    </p:set>
                                    <p:animEffect transition="in" filter="blinds(horizontal)">
                                      <p:cBhvr>
                                        <p:cTn id="44" dur="500"/>
                                        <p:tgtEl>
                                          <p:spTgt spid="4">
                                            <p:txEl>
                                              <p:pRg st="10" end="10"/>
                                            </p:txEl>
                                          </p:spTgt>
                                        </p:tgtEl>
                                      </p:cBhvr>
                                    </p:animEffect>
                                  </p:childTnLst>
                                </p:cTn>
                              </p:par>
                            </p:childTnLst>
                          </p:cTn>
                        </p:par>
                        <p:par>
                          <p:cTn id="45" fill="hold">
                            <p:stCondLst>
                              <p:cond delay="2000"/>
                            </p:stCondLst>
                            <p:childTnLst>
                              <p:par>
                                <p:cTn id="46" presetID="3" presetClass="entr" presetSubtype="10" fill="hold" nodeType="afterEffect">
                                  <p:stCondLst>
                                    <p:cond delay="1000"/>
                                  </p:stCondLst>
                                  <p:childTnLst>
                                    <p:set>
                                      <p:cBhvr>
                                        <p:cTn id="47" dur="1" fill="hold">
                                          <p:stCondLst>
                                            <p:cond delay="0"/>
                                          </p:stCondLst>
                                        </p:cTn>
                                        <p:tgtEl>
                                          <p:spTgt spid="4">
                                            <p:txEl>
                                              <p:pRg st="11" end="11"/>
                                            </p:txEl>
                                          </p:spTgt>
                                        </p:tgtEl>
                                        <p:attrNameLst>
                                          <p:attrName>style.visibility</p:attrName>
                                        </p:attrNameLst>
                                      </p:cBhvr>
                                      <p:to>
                                        <p:strVal val="visible"/>
                                      </p:to>
                                    </p:set>
                                    <p:animEffect transition="in" filter="blinds(horizontal)">
                                      <p:cBhvr>
                                        <p:cTn id="48" dur="500"/>
                                        <p:tgtEl>
                                          <p:spTgt spid="4">
                                            <p:txEl>
                                              <p:pRg st="11" end="11"/>
                                            </p:txEl>
                                          </p:spTgt>
                                        </p:tgtEl>
                                      </p:cBhvr>
                                    </p:animEffect>
                                  </p:childTnLst>
                                </p:cTn>
                              </p:par>
                            </p:childTnLst>
                          </p:cTn>
                        </p:par>
                        <p:par>
                          <p:cTn id="49" fill="hold">
                            <p:stCondLst>
                              <p:cond delay="3500"/>
                            </p:stCondLst>
                            <p:childTnLst>
                              <p:par>
                                <p:cTn id="50" presetID="3" presetClass="entr" presetSubtype="10" fill="hold" nodeType="afterEffect">
                                  <p:stCondLst>
                                    <p:cond delay="1000"/>
                                  </p:stCondLst>
                                  <p:childTnLst>
                                    <p:set>
                                      <p:cBhvr>
                                        <p:cTn id="51" dur="1" fill="hold">
                                          <p:stCondLst>
                                            <p:cond delay="0"/>
                                          </p:stCondLst>
                                        </p:cTn>
                                        <p:tgtEl>
                                          <p:spTgt spid="4">
                                            <p:txEl>
                                              <p:pRg st="12" end="12"/>
                                            </p:txEl>
                                          </p:spTgt>
                                        </p:tgtEl>
                                        <p:attrNameLst>
                                          <p:attrName>style.visibility</p:attrName>
                                        </p:attrNameLst>
                                      </p:cBhvr>
                                      <p:to>
                                        <p:strVal val="visible"/>
                                      </p:to>
                                    </p:set>
                                    <p:animEffect transition="in" filter="blinds(horizontal)">
                                      <p:cBhvr>
                                        <p:cTn id="52" dur="500"/>
                                        <p:tgtEl>
                                          <p:spTgt spid="4">
                                            <p:txEl>
                                              <p:pRg st="12" end="12"/>
                                            </p:txEl>
                                          </p:spTgt>
                                        </p:tgtEl>
                                      </p:cBhvr>
                                    </p:animEffect>
                                  </p:childTnLst>
                                </p:cTn>
                              </p:par>
                            </p:childTnLst>
                          </p:cTn>
                        </p:par>
                        <p:par>
                          <p:cTn id="53" fill="hold">
                            <p:stCondLst>
                              <p:cond delay="5000"/>
                            </p:stCondLst>
                            <p:childTnLst>
                              <p:par>
                                <p:cTn id="54" presetID="3" presetClass="entr" presetSubtype="10" fill="hold" nodeType="afterEffect">
                                  <p:stCondLst>
                                    <p:cond delay="1000"/>
                                  </p:stCondLst>
                                  <p:childTnLst>
                                    <p:set>
                                      <p:cBhvr>
                                        <p:cTn id="55" dur="1" fill="hold">
                                          <p:stCondLst>
                                            <p:cond delay="0"/>
                                          </p:stCondLst>
                                        </p:cTn>
                                        <p:tgtEl>
                                          <p:spTgt spid="4">
                                            <p:txEl>
                                              <p:pRg st="13" end="13"/>
                                            </p:txEl>
                                          </p:spTgt>
                                        </p:tgtEl>
                                        <p:attrNameLst>
                                          <p:attrName>style.visibility</p:attrName>
                                        </p:attrNameLst>
                                      </p:cBhvr>
                                      <p:to>
                                        <p:strVal val="visible"/>
                                      </p:to>
                                    </p:set>
                                    <p:animEffect transition="in" filter="blinds(horizontal)">
                                      <p:cBhvr>
                                        <p:cTn id="56" dur="500"/>
                                        <p:tgtEl>
                                          <p:spTgt spid="4">
                                            <p:txEl>
                                              <p:pRg st="13" end="13"/>
                                            </p:txEl>
                                          </p:spTgt>
                                        </p:tgtEl>
                                      </p:cBhvr>
                                    </p:animEffect>
                                  </p:childTnLst>
                                </p:cTn>
                              </p:par>
                            </p:childTnLst>
                          </p:cTn>
                        </p:par>
                        <p:par>
                          <p:cTn id="57" fill="hold">
                            <p:stCondLst>
                              <p:cond delay="6500"/>
                            </p:stCondLst>
                            <p:childTnLst>
                              <p:par>
                                <p:cTn id="58" presetID="3" presetClass="entr" presetSubtype="10" fill="hold" nodeType="afterEffect">
                                  <p:stCondLst>
                                    <p:cond delay="1000"/>
                                  </p:stCondLst>
                                  <p:childTnLst>
                                    <p:set>
                                      <p:cBhvr>
                                        <p:cTn id="59" dur="1" fill="hold">
                                          <p:stCondLst>
                                            <p:cond delay="0"/>
                                          </p:stCondLst>
                                        </p:cTn>
                                        <p:tgtEl>
                                          <p:spTgt spid="4">
                                            <p:txEl>
                                              <p:pRg st="14" end="14"/>
                                            </p:txEl>
                                          </p:spTgt>
                                        </p:tgtEl>
                                        <p:attrNameLst>
                                          <p:attrName>style.visibility</p:attrName>
                                        </p:attrNameLst>
                                      </p:cBhvr>
                                      <p:to>
                                        <p:strVal val="visible"/>
                                      </p:to>
                                    </p:set>
                                    <p:animEffect transition="in" filter="blinds(horizontal)">
                                      <p:cBhvr>
                                        <p:cTn id="60" dur="500"/>
                                        <p:tgtEl>
                                          <p:spTgt spid="4">
                                            <p:txEl>
                                              <p:pRg st="14" end="14"/>
                                            </p:txEl>
                                          </p:spTgt>
                                        </p:tgtEl>
                                      </p:cBhvr>
                                    </p:animEffect>
                                  </p:childTnLst>
                                </p:cTn>
                              </p:par>
                            </p:childTnLst>
                          </p:cTn>
                        </p:par>
                        <p:par>
                          <p:cTn id="61" fill="hold">
                            <p:stCondLst>
                              <p:cond delay="8000"/>
                            </p:stCondLst>
                            <p:childTnLst>
                              <p:par>
                                <p:cTn id="62" presetID="3" presetClass="entr" presetSubtype="10" fill="hold" nodeType="afterEffect">
                                  <p:stCondLst>
                                    <p:cond delay="1000"/>
                                  </p:stCondLst>
                                  <p:childTnLst>
                                    <p:set>
                                      <p:cBhvr>
                                        <p:cTn id="63" dur="1" fill="hold">
                                          <p:stCondLst>
                                            <p:cond delay="0"/>
                                          </p:stCondLst>
                                        </p:cTn>
                                        <p:tgtEl>
                                          <p:spTgt spid="4">
                                            <p:txEl>
                                              <p:pRg st="15" end="15"/>
                                            </p:txEl>
                                          </p:spTgt>
                                        </p:tgtEl>
                                        <p:attrNameLst>
                                          <p:attrName>style.visibility</p:attrName>
                                        </p:attrNameLst>
                                      </p:cBhvr>
                                      <p:to>
                                        <p:strVal val="visible"/>
                                      </p:to>
                                    </p:set>
                                    <p:animEffect transition="in" filter="blinds(horizontal)">
                                      <p:cBhvr>
                                        <p:cTn id="64" dur="500"/>
                                        <p:tgtEl>
                                          <p:spTgt spid="4">
                                            <p:txEl>
                                              <p:pRg st="15" end="1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nodeType="clickEffect">
                                  <p:stCondLst>
                                    <p:cond delay="0"/>
                                  </p:stCondLst>
                                  <p:childTnLst>
                                    <p:set>
                                      <p:cBhvr>
                                        <p:cTn id="68" dur="1" fill="hold">
                                          <p:stCondLst>
                                            <p:cond delay="0"/>
                                          </p:stCondLst>
                                        </p:cTn>
                                        <p:tgtEl>
                                          <p:spTgt spid="5">
                                            <p:txEl>
                                              <p:pRg st="0" end="0"/>
                                            </p:txEl>
                                          </p:spTgt>
                                        </p:tgtEl>
                                        <p:attrNameLst>
                                          <p:attrName>style.visibility</p:attrName>
                                        </p:attrNameLst>
                                      </p:cBhvr>
                                      <p:to>
                                        <p:strVal val="visible"/>
                                      </p:to>
                                    </p:set>
                                    <p:animEffect transition="in" filter="blinds(horizontal)">
                                      <p:cBhvr>
                                        <p:cTn id="69" dur="500"/>
                                        <p:tgtEl>
                                          <p:spTgt spid="5">
                                            <p:txEl>
                                              <p:pRg st="0" end="0"/>
                                            </p:txEl>
                                          </p:spTgt>
                                        </p:tgtEl>
                                      </p:cBhvr>
                                    </p:animEffect>
                                  </p:childTnLst>
                                </p:cTn>
                              </p:par>
                            </p:childTnLst>
                          </p:cTn>
                        </p:par>
                        <p:par>
                          <p:cTn id="70" fill="hold">
                            <p:stCondLst>
                              <p:cond delay="500"/>
                            </p:stCondLst>
                            <p:childTnLst>
                              <p:par>
                                <p:cTn id="71" presetID="3" presetClass="entr" presetSubtype="10" fill="hold" nodeType="afterEffect">
                                  <p:stCondLst>
                                    <p:cond delay="2000"/>
                                  </p:stCondLst>
                                  <p:childTnLst>
                                    <p:set>
                                      <p:cBhvr>
                                        <p:cTn id="72" dur="1" fill="hold">
                                          <p:stCondLst>
                                            <p:cond delay="0"/>
                                          </p:stCondLst>
                                        </p:cTn>
                                        <p:tgtEl>
                                          <p:spTgt spid="5">
                                            <p:txEl>
                                              <p:pRg st="3" end="3"/>
                                            </p:txEl>
                                          </p:spTgt>
                                        </p:tgtEl>
                                        <p:attrNameLst>
                                          <p:attrName>style.visibility</p:attrName>
                                        </p:attrNameLst>
                                      </p:cBhvr>
                                      <p:to>
                                        <p:strVal val="visible"/>
                                      </p:to>
                                    </p:set>
                                    <p:animEffect transition="in" filter="blinds(horizontal)">
                                      <p:cBhvr>
                                        <p:cTn id="73" dur="500"/>
                                        <p:tgtEl>
                                          <p:spTgt spid="5">
                                            <p:txEl>
                                              <p:pRg st="3" end="3"/>
                                            </p:txEl>
                                          </p:spTgt>
                                        </p:tgtEl>
                                      </p:cBhvr>
                                    </p:animEffect>
                                  </p:childTnLst>
                                </p:cTn>
                              </p:par>
                            </p:childTnLst>
                          </p:cTn>
                        </p:par>
                        <p:par>
                          <p:cTn id="74" fill="hold">
                            <p:stCondLst>
                              <p:cond delay="3000"/>
                            </p:stCondLst>
                            <p:childTnLst>
                              <p:par>
                                <p:cTn id="75" presetID="3" presetClass="entr" presetSubtype="10" fill="hold" nodeType="afterEffect">
                                  <p:stCondLst>
                                    <p:cond delay="2000"/>
                                  </p:stCondLst>
                                  <p:childTnLst>
                                    <p:set>
                                      <p:cBhvr>
                                        <p:cTn id="76" dur="1" fill="hold">
                                          <p:stCondLst>
                                            <p:cond delay="0"/>
                                          </p:stCondLst>
                                        </p:cTn>
                                        <p:tgtEl>
                                          <p:spTgt spid="5">
                                            <p:txEl>
                                              <p:pRg st="1" end="1"/>
                                            </p:txEl>
                                          </p:spTgt>
                                        </p:tgtEl>
                                        <p:attrNameLst>
                                          <p:attrName>style.visibility</p:attrName>
                                        </p:attrNameLst>
                                      </p:cBhvr>
                                      <p:to>
                                        <p:strVal val="visible"/>
                                      </p:to>
                                    </p:set>
                                    <p:animEffect transition="in" filter="blinds(horizontal)">
                                      <p:cBhvr>
                                        <p:cTn id="77" dur="500"/>
                                        <p:tgtEl>
                                          <p:spTgt spid="5">
                                            <p:txEl>
                                              <p:pRg st="1" end="1"/>
                                            </p:txEl>
                                          </p:spTgt>
                                        </p:tgtEl>
                                      </p:cBhvr>
                                    </p:animEffect>
                                  </p:childTnLst>
                                </p:cTn>
                              </p:par>
                            </p:childTnLst>
                          </p:cTn>
                        </p:par>
                        <p:par>
                          <p:cTn id="78" fill="hold">
                            <p:stCondLst>
                              <p:cond delay="5500"/>
                            </p:stCondLst>
                            <p:childTnLst>
                              <p:par>
                                <p:cTn id="79" presetID="3" presetClass="entr" presetSubtype="10" fill="hold" nodeType="afterEffect">
                                  <p:stCondLst>
                                    <p:cond delay="2000"/>
                                  </p:stCondLst>
                                  <p:childTnLst>
                                    <p:set>
                                      <p:cBhvr>
                                        <p:cTn id="80" dur="1" fill="hold">
                                          <p:stCondLst>
                                            <p:cond delay="0"/>
                                          </p:stCondLst>
                                        </p:cTn>
                                        <p:tgtEl>
                                          <p:spTgt spid="5">
                                            <p:txEl>
                                              <p:pRg st="2" end="2"/>
                                            </p:txEl>
                                          </p:spTgt>
                                        </p:tgtEl>
                                        <p:attrNameLst>
                                          <p:attrName>style.visibility</p:attrName>
                                        </p:attrNameLst>
                                      </p:cBhvr>
                                      <p:to>
                                        <p:strVal val="visible"/>
                                      </p:to>
                                    </p:set>
                                    <p:animEffect transition="in" filter="blinds(horizontal)">
                                      <p:cBhvr>
                                        <p:cTn id="81" dur="500"/>
                                        <p:tgtEl>
                                          <p:spTgt spid="5">
                                            <p:txEl>
                                              <p:pRg st="2" end="2"/>
                                            </p:txEl>
                                          </p:spTgt>
                                        </p:tgtEl>
                                      </p:cBhvr>
                                    </p:animEffect>
                                  </p:childTnLst>
                                </p:cTn>
                              </p:par>
                            </p:childTnLst>
                          </p:cTn>
                        </p:par>
                        <p:par>
                          <p:cTn id="82" fill="hold">
                            <p:stCondLst>
                              <p:cond delay="8000"/>
                            </p:stCondLst>
                            <p:childTnLst>
                              <p:par>
                                <p:cTn id="83" presetID="3" presetClass="entr" presetSubtype="10" fill="hold" nodeType="afterEffect">
                                  <p:stCondLst>
                                    <p:cond delay="2000"/>
                                  </p:stCondLst>
                                  <p:childTnLst>
                                    <p:set>
                                      <p:cBhvr>
                                        <p:cTn id="84" dur="1" fill="hold">
                                          <p:stCondLst>
                                            <p:cond delay="0"/>
                                          </p:stCondLst>
                                        </p:cTn>
                                        <p:tgtEl>
                                          <p:spTgt spid="5">
                                            <p:txEl>
                                              <p:pRg st="4" end="4"/>
                                            </p:txEl>
                                          </p:spTgt>
                                        </p:tgtEl>
                                        <p:attrNameLst>
                                          <p:attrName>style.visibility</p:attrName>
                                        </p:attrNameLst>
                                      </p:cBhvr>
                                      <p:to>
                                        <p:strVal val="visible"/>
                                      </p:to>
                                    </p:set>
                                    <p:animEffect transition="in" filter="blinds(horizontal)">
                                      <p:cBhvr>
                                        <p:cTn id="85" dur="500"/>
                                        <p:tgtEl>
                                          <p:spTgt spid="5">
                                            <p:txEl>
                                              <p:pRg st="4" end="4"/>
                                            </p:txEl>
                                          </p:spTgt>
                                        </p:tgtEl>
                                      </p:cBhvr>
                                    </p:animEffect>
                                  </p:childTnLst>
                                </p:cTn>
                              </p:par>
                            </p:childTnLst>
                          </p:cTn>
                        </p:par>
                        <p:par>
                          <p:cTn id="86" fill="hold">
                            <p:stCondLst>
                              <p:cond delay="10500"/>
                            </p:stCondLst>
                            <p:childTnLst>
                              <p:par>
                                <p:cTn id="87" presetID="3" presetClass="entr" presetSubtype="10" fill="hold" nodeType="afterEffect">
                                  <p:stCondLst>
                                    <p:cond delay="2000"/>
                                  </p:stCondLst>
                                  <p:childTnLst>
                                    <p:set>
                                      <p:cBhvr>
                                        <p:cTn id="88" dur="1" fill="hold">
                                          <p:stCondLst>
                                            <p:cond delay="0"/>
                                          </p:stCondLst>
                                        </p:cTn>
                                        <p:tgtEl>
                                          <p:spTgt spid="5">
                                            <p:txEl>
                                              <p:pRg st="5" end="5"/>
                                            </p:txEl>
                                          </p:spTgt>
                                        </p:tgtEl>
                                        <p:attrNameLst>
                                          <p:attrName>style.visibility</p:attrName>
                                        </p:attrNameLst>
                                      </p:cBhvr>
                                      <p:to>
                                        <p:strVal val="visible"/>
                                      </p:to>
                                    </p:set>
                                    <p:animEffect transition="in" filter="blinds(horizontal)">
                                      <p:cBhvr>
                                        <p:cTn id="89" dur="500"/>
                                        <p:tgtEl>
                                          <p:spTgt spid="5">
                                            <p:txEl>
                                              <p:pRg st="5" end="5"/>
                                            </p:txEl>
                                          </p:spTgt>
                                        </p:tgtEl>
                                      </p:cBhvr>
                                    </p:animEffect>
                                  </p:childTnLst>
                                </p:cTn>
                              </p:par>
                            </p:childTnLst>
                          </p:cTn>
                        </p:par>
                        <p:par>
                          <p:cTn id="90" fill="hold">
                            <p:stCondLst>
                              <p:cond delay="13000"/>
                            </p:stCondLst>
                            <p:childTnLst>
                              <p:par>
                                <p:cTn id="91" presetID="3" presetClass="entr" presetSubtype="10" fill="hold" nodeType="afterEffect">
                                  <p:stCondLst>
                                    <p:cond delay="2000"/>
                                  </p:stCondLst>
                                  <p:childTnLst>
                                    <p:set>
                                      <p:cBhvr>
                                        <p:cTn id="92" dur="1" fill="hold">
                                          <p:stCondLst>
                                            <p:cond delay="0"/>
                                          </p:stCondLst>
                                        </p:cTn>
                                        <p:tgtEl>
                                          <p:spTgt spid="5">
                                            <p:txEl>
                                              <p:pRg st="6" end="6"/>
                                            </p:txEl>
                                          </p:spTgt>
                                        </p:tgtEl>
                                        <p:attrNameLst>
                                          <p:attrName>style.visibility</p:attrName>
                                        </p:attrNameLst>
                                      </p:cBhvr>
                                      <p:to>
                                        <p:strVal val="visible"/>
                                      </p:to>
                                    </p:set>
                                    <p:animEffect transition="in" filter="blinds(horizontal)">
                                      <p:cBhvr>
                                        <p:cTn id="93" dur="500"/>
                                        <p:tgtEl>
                                          <p:spTgt spid="5">
                                            <p:txEl>
                                              <p:pRg st="6" end="6"/>
                                            </p:txEl>
                                          </p:spTgt>
                                        </p:tgtEl>
                                      </p:cBhvr>
                                    </p:animEffect>
                                  </p:childTnLst>
                                </p:cTn>
                              </p:par>
                            </p:childTnLst>
                          </p:cTn>
                        </p:par>
                        <p:par>
                          <p:cTn id="94" fill="hold">
                            <p:stCondLst>
                              <p:cond delay="15500"/>
                            </p:stCondLst>
                            <p:childTnLst>
                              <p:par>
                                <p:cTn id="95" presetID="3" presetClass="entr" presetSubtype="10" fill="hold" nodeType="afterEffect">
                                  <p:stCondLst>
                                    <p:cond delay="2000"/>
                                  </p:stCondLst>
                                  <p:childTnLst>
                                    <p:set>
                                      <p:cBhvr>
                                        <p:cTn id="96" dur="1" fill="hold">
                                          <p:stCondLst>
                                            <p:cond delay="0"/>
                                          </p:stCondLst>
                                        </p:cTn>
                                        <p:tgtEl>
                                          <p:spTgt spid="5">
                                            <p:txEl>
                                              <p:pRg st="7" end="7"/>
                                            </p:txEl>
                                          </p:spTgt>
                                        </p:tgtEl>
                                        <p:attrNameLst>
                                          <p:attrName>style.visibility</p:attrName>
                                        </p:attrNameLst>
                                      </p:cBhvr>
                                      <p:to>
                                        <p:strVal val="visible"/>
                                      </p:to>
                                    </p:set>
                                    <p:animEffect transition="in" filter="blinds(horizontal)">
                                      <p:cBhvr>
                                        <p:cTn id="9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solidFill>
                  <a:srgbClr val="7B9899"/>
                </a:solidFill>
              </a:rPr>
              <a:t>MEDICATION ERRORS OR REACTIONS</a:t>
            </a:r>
          </a:p>
        </p:txBody>
      </p:sp>
      <p:sp>
        <p:nvSpPr>
          <p:cNvPr id="24578" name="Content Placeholder 4"/>
          <p:cNvSpPr>
            <a:spLocks noGrp="1"/>
          </p:cNvSpPr>
          <p:nvPr>
            <p:ph sz="quarter" idx="1"/>
          </p:nvPr>
        </p:nvSpPr>
        <p:spPr>
          <a:xfrm>
            <a:off x="301625" y="1527175"/>
            <a:ext cx="8504238" cy="4572000"/>
          </a:xfrm>
        </p:spPr>
        <p:txBody>
          <a:bodyPr/>
          <a:lstStyle/>
          <a:p>
            <a:pPr eaLnBrk="1" hangingPunct="1"/>
            <a:r>
              <a:rPr lang="en-US" smtClean="0"/>
              <a:t>Include in your report:</a:t>
            </a:r>
          </a:p>
          <a:p>
            <a:pPr lvl="1" eaLnBrk="1" hangingPunct="1"/>
            <a:r>
              <a:rPr lang="en-US" smtClean="0"/>
              <a:t>Type of medication, including dosage and typical method of dispensing.</a:t>
            </a:r>
          </a:p>
          <a:p>
            <a:pPr lvl="1" eaLnBrk="1" hangingPunct="1"/>
            <a:r>
              <a:rPr lang="en-US" smtClean="0"/>
              <a:t>For errors, what exactly happened, who was responsible, how was it discovered.</a:t>
            </a:r>
          </a:p>
          <a:p>
            <a:pPr lvl="1" eaLnBrk="1" hangingPunct="1"/>
            <a:r>
              <a:rPr lang="en-US" smtClean="0"/>
              <a:t>For reactions, describe how the reaction was discovered (behavior, physical signs, etc.)</a:t>
            </a:r>
          </a:p>
          <a:p>
            <a:pPr lvl="1" eaLnBrk="1" hangingPunct="1"/>
            <a:r>
              <a:rPr lang="en-US" smtClean="0"/>
              <a:t>Plans to correct and prevent errors in the future.</a:t>
            </a:r>
          </a:p>
          <a:p>
            <a:pPr lvl="1" eaLnBrk="1" hangingPunct="1"/>
            <a:r>
              <a:rPr lang="en-US" smtClean="0"/>
              <a:t>Medical care (or advice) sought/received.</a:t>
            </a: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301625" y="228600"/>
            <a:ext cx="8534400" cy="758825"/>
          </a:xfrm>
        </p:spPr>
        <p:txBody>
          <a:bodyPr/>
          <a:lstStyle/>
          <a:p>
            <a:pPr eaLnBrk="1" hangingPunct="1"/>
            <a:r>
              <a:rPr lang="en-US" smtClean="0"/>
              <a:t>MISSING PERSON/AWOL</a:t>
            </a:r>
          </a:p>
        </p:txBody>
      </p:sp>
      <p:sp>
        <p:nvSpPr>
          <p:cNvPr id="5" name="Content Placeholder 4"/>
          <p:cNvSpPr>
            <a:spLocks noGrp="1"/>
          </p:cNvSpPr>
          <p:nvPr>
            <p:ph sz="half" idx="1"/>
          </p:nvPr>
        </p:nvSpPr>
        <p:spPr>
          <a:xfrm>
            <a:off x="457200" y="1600200"/>
            <a:ext cx="3733800" cy="4525963"/>
          </a:xfrm>
        </p:spPr>
        <p:txBody>
          <a:bodyPr>
            <a:normAutofit fontScale="92500"/>
          </a:bodyPr>
          <a:lstStyle/>
          <a:p>
            <a:pPr marL="274320" indent="-274320" eaLnBrk="1" fontAlgn="auto" hangingPunct="1">
              <a:spcAft>
                <a:spcPts val="0"/>
              </a:spcAft>
              <a:buFont typeface="Wingdings 2"/>
              <a:buChar char=""/>
              <a:defRPr/>
            </a:pPr>
            <a:r>
              <a:rPr lang="en-US" dirty="0" smtClean="0"/>
              <a:t>If a consumer has left home/program and has been gone for more than 3 hours, police must be notified (unless otherwise specified in the IPP).</a:t>
            </a:r>
            <a:endParaRPr lang="en-US" dirty="0"/>
          </a:p>
        </p:txBody>
      </p:sp>
      <p:sp>
        <p:nvSpPr>
          <p:cNvPr id="6" name="Content Placeholder 5"/>
          <p:cNvSpPr>
            <a:spLocks noGrp="1"/>
          </p:cNvSpPr>
          <p:nvPr>
            <p:ph sz="half" idx="2"/>
          </p:nvPr>
        </p:nvSpPr>
        <p:spPr>
          <a:xfrm>
            <a:off x="4572000" y="1600200"/>
            <a:ext cx="4114800" cy="4525963"/>
          </a:xfrm>
        </p:spPr>
        <p:txBody>
          <a:bodyPr>
            <a:normAutofit fontScale="92500"/>
          </a:bodyPr>
          <a:lstStyle/>
          <a:p>
            <a:pPr marL="274320" indent="-274320" eaLnBrk="1" fontAlgn="auto" hangingPunct="1">
              <a:spcAft>
                <a:spcPts val="0"/>
              </a:spcAft>
              <a:buFont typeface="Wingdings 2"/>
              <a:buChar char=""/>
              <a:defRPr/>
            </a:pPr>
            <a:r>
              <a:rPr lang="en-US" dirty="0" smtClean="0"/>
              <a:t>Include in your report:</a:t>
            </a:r>
          </a:p>
          <a:p>
            <a:pPr marL="548640" lvl="1" indent="-274320" eaLnBrk="1" fontAlgn="auto" hangingPunct="1">
              <a:spcAft>
                <a:spcPts val="0"/>
              </a:spcAft>
              <a:buFont typeface="Wingdings"/>
              <a:buChar char=""/>
              <a:defRPr/>
            </a:pPr>
            <a:r>
              <a:rPr lang="en-US" dirty="0" smtClean="0"/>
              <a:t>Date and time consumer was last seen.</a:t>
            </a:r>
          </a:p>
          <a:p>
            <a:pPr marL="548640" lvl="1" indent="-274320" eaLnBrk="1" fontAlgn="auto" hangingPunct="1">
              <a:spcAft>
                <a:spcPts val="0"/>
              </a:spcAft>
              <a:buFont typeface="Wingdings"/>
              <a:buChar char=""/>
              <a:defRPr/>
            </a:pPr>
            <a:r>
              <a:rPr lang="en-US" dirty="0" smtClean="0"/>
              <a:t>Events leading up to AWOL.</a:t>
            </a:r>
          </a:p>
          <a:p>
            <a:pPr marL="548640" lvl="1" indent="-274320" eaLnBrk="1" fontAlgn="auto" hangingPunct="1">
              <a:spcAft>
                <a:spcPts val="0"/>
              </a:spcAft>
              <a:buFont typeface="Wingdings"/>
              <a:buChar char=""/>
              <a:defRPr/>
            </a:pPr>
            <a:r>
              <a:rPr lang="en-US" dirty="0" smtClean="0"/>
              <a:t>Attempts to find the person.</a:t>
            </a:r>
          </a:p>
          <a:p>
            <a:pPr marL="548640" lvl="1" indent="-274320" eaLnBrk="1" fontAlgn="auto" hangingPunct="1">
              <a:spcAft>
                <a:spcPts val="0"/>
              </a:spcAft>
              <a:buFont typeface="Wingdings"/>
              <a:buChar char=""/>
              <a:defRPr/>
            </a:pPr>
            <a:r>
              <a:rPr lang="en-US" dirty="0" smtClean="0"/>
              <a:t>When were police contacted.</a:t>
            </a:r>
          </a:p>
          <a:p>
            <a:pPr marL="548640" lvl="1" indent="-274320" eaLnBrk="1" fontAlgn="auto" hangingPunct="1">
              <a:spcAft>
                <a:spcPts val="0"/>
              </a:spcAft>
              <a:buFont typeface="Wingdings"/>
              <a:buChar char=""/>
              <a:defRPr/>
            </a:pPr>
            <a:r>
              <a:rPr lang="en-US" dirty="0" smtClean="0"/>
              <a:t>Was the person found? Where? When?  By whom? Condition?</a:t>
            </a:r>
          </a:p>
          <a:p>
            <a:pPr marL="548640" lvl="1" indent="-274320" eaLnBrk="1" fontAlgn="auto" hangingPunct="1">
              <a:spcAft>
                <a:spcPts val="0"/>
              </a:spcAft>
              <a:buFont typeface="Wingdings"/>
              <a:buChar char=""/>
              <a:defRPr/>
            </a:pPr>
            <a:r>
              <a:rPr lang="en-US" dirty="0" smtClean="0"/>
              <a:t>Plans to prevent future AWOL</a:t>
            </a: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1535113"/>
            <a:ext cx="4040188" cy="598487"/>
          </a:xfrm>
        </p:spPr>
        <p:txBody>
          <a:bodyPr>
            <a:normAutofit/>
          </a:bodyPr>
          <a:lstStyle/>
          <a:p>
            <a:pPr eaLnBrk="1" fontAlgn="auto" hangingPunct="1">
              <a:spcAft>
                <a:spcPts val="0"/>
              </a:spcAft>
              <a:buFont typeface="Wingdings 2"/>
              <a:buNone/>
              <a:defRPr/>
            </a:pPr>
            <a:r>
              <a:rPr/>
              <a:t>Medical issues</a:t>
            </a:r>
          </a:p>
        </p:txBody>
      </p:sp>
      <p:sp>
        <p:nvSpPr>
          <p:cNvPr id="7" name="Text Placeholder 6"/>
          <p:cNvSpPr>
            <a:spLocks noGrp="1"/>
          </p:cNvSpPr>
          <p:nvPr>
            <p:ph type="body" sz="half" idx="3"/>
          </p:nvPr>
        </p:nvSpPr>
        <p:spPr>
          <a:xfrm>
            <a:off x="4648200" y="1600200"/>
            <a:ext cx="4041775" cy="446088"/>
          </a:xfrm>
        </p:spPr>
        <p:txBody>
          <a:bodyPr>
            <a:normAutofit/>
          </a:bodyPr>
          <a:lstStyle/>
          <a:p>
            <a:pPr eaLnBrk="1" fontAlgn="auto" hangingPunct="1">
              <a:spcAft>
                <a:spcPts val="0"/>
              </a:spcAft>
              <a:buFont typeface="Wingdings 2"/>
              <a:buNone/>
              <a:defRPr/>
            </a:pPr>
            <a:r>
              <a:rPr lang="en-US" dirty="0" smtClean="0"/>
              <a:t>Social/Emotional events</a:t>
            </a:r>
            <a:endParaRPr lang="en-US" dirty="0"/>
          </a:p>
        </p:txBody>
      </p:sp>
      <p:sp>
        <p:nvSpPr>
          <p:cNvPr id="4" name="Content Placeholder 3"/>
          <p:cNvSpPr>
            <a:spLocks noGrp="1"/>
          </p:cNvSpPr>
          <p:nvPr>
            <p:ph sz="quarter" idx="2"/>
          </p:nvPr>
        </p:nvSpPr>
        <p:spPr>
          <a:xfrm>
            <a:off x="457200" y="2286000"/>
            <a:ext cx="4040188" cy="4221163"/>
          </a:xfrm>
        </p:spPr>
        <p:txBody>
          <a:bodyPr>
            <a:normAutofit/>
          </a:bodyPr>
          <a:lstStyle/>
          <a:p>
            <a:pPr marL="274320" indent="-274320" eaLnBrk="1" fontAlgn="auto" hangingPunct="1">
              <a:spcAft>
                <a:spcPts val="0"/>
              </a:spcAft>
              <a:buFont typeface="Wingdings 2"/>
              <a:buChar char=""/>
              <a:defRPr/>
            </a:pPr>
            <a:r>
              <a:rPr lang="en-US" b="1" dirty="0" smtClean="0"/>
              <a:t>Emergency Room visits</a:t>
            </a:r>
          </a:p>
          <a:p>
            <a:pPr marL="274320" indent="-274320" eaLnBrk="1" fontAlgn="auto" hangingPunct="1">
              <a:spcAft>
                <a:spcPts val="0"/>
              </a:spcAft>
              <a:buFont typeface="Wingdings 2"/>
              <a:buChar char=""/>
              <a:defRPr/>
            </a:pPr>
            <a:r>
              <a:rPr lang="en-US" dirty="0" smtClean="0"/>
              <a:t>Drug/alcohol </a:t>
            </a:r>
            <a:r>
              <a:rPr lang="en-US" dirty="0" smtClean="0"/>
              <a:t>abuse</a:t>
            </a:r>
          </a:p>
          <a:p>
            <a:pPr marL="274320" indent="-274320" eaLnBrk="1" fontAlgn="auto" hangingPunct="1">
              <a:spcAft>
                <a:spcPts val="0"/>
              </a:spcAft>
              <a:buFont typeface="Wingdings 2"/>
              <a:buChar char=""/>
              <a:defRPr/>
            </a:pPr>
            <a:r>
              <a:rPr lang="en-US" dirty="0" smtClean="0"/>
              <a:t>Disease outbreak</a:t>
            </a:r>
          </a:p>
          <a:p>
            <a:pPr marL="548640" lvl="1" indent="-274320" eaLnBrk="1" fontAlgn="auto" hangingPunct="1">
              <a:spcAft>
                <a:spcPts val="0"/>
              </a:spcAft>
              <a:buFont typeface="Wingdings"/>
              <a:buChar char=""/>
              <a:defRPr/>
            </a:pPr>
            <a:r>
              <a:rPr lang="en-US" dirty="0" smtClean="0"/>
              <a:t>Lice, pink eye, other contagious </a:t>
            </a:r>
            <a:r>
              <a:rPr lang="en-US" dirty="0" smtClean="0"/>
              <a:t>illness</a:t>
            </a:r>
          </a:p>
          <a:p>
            <a:pPr marL="274320" lvl="1" indent="0" eaLnBrk="1" fontAlgn="auto" hangingPunct="1">
              <a:spcAft>
                <a:spcPts val="0"/>
              </a:spcAft>
              <a:buNone/>
              <a:defRPr/>
            </a:pPr>
            <a:r>
              <a:rPr lang="en-US" dirty="0" smtClean="0"/>
              <a:t>Law </a:t>
            </a:r>
            <a:r>
              <a:rPr lang="en-US" dirty="0"/>
              <a:t>enforcement involvement </a:t>
            </a:r>
          </a:p>
          <a:p>
            <a:pPr marL="548640" lvl="1" indent="-274320" eaLnBrk="1" fontAlgn="auto" hangingPunct="1">
              <a:spcAft>
                <a:spcPts val="0"/>
              </a:spcAft>
              <a:buFont typeface="Wingdings"/>
              <a:buNone/>
              <a:defRPr/>
            </a:pPr>
            <a:endParaRPr lang="en-US" dirty="0"/>
          </a:p>
        </p:txBody>
      </p:sp>
      <p:sp>
        <p:nvSpPr>
          <p:cNvPr id="8" name="Content Placeholder 7"/>
          <p:cNvSpPr>
            <a:spLocks noGrp="1"/>
          </p:cNvSpPr>
          <p:nvPr>
            <p:ph sz="quarter" idx="4"/>
          </p:nvPr>
        </p:nvSpPr>
        <p:spPr>
          <a:xfrm>
            <a:off x="4648200" y="2286000"/>
            <a:ext cx="4041775" cy="4221163"/>
          </a:xfrm>
        </p:spPr>
        <p:txBody>
          <a:bodyPr>
            <a:normAutofit/>
          </a:bodyPr>
          <a:lstStyle/>
          <a:p>
            <a:pPr marL="274320" indent="-274320" eaLnBrk="1" fontAlgn="auto" hangingPunct="1">
              <a:spcAft>
                <a:spcPts val="0"/>
              </a:spcAft>
              <a:buFont typeface="Wingdings 2"/>
              <a:buChar char=""/>
              <a:defRPr/>
            </a:pPr>
            <a:r>
              <a:rPr lang="en-US" b="1" dirty="0" smtClean="0"/>
              <a:t>Arrests</a:t>
            </a:r>
          </a:p>
          <a:p>
            <a:pPr marL="274320" indent="-274320" eaLnBrk="1" fontAlgn="auto" hangingPunct="1">
              <a:spcAft>
                <a:spcPts val="0"/>
              </a:spcAft>
              <a:buFont typeface="Wingdings 2"/>
              <a:buChar char=""/>
              <a:defRPr/>
            </a:pPr>
            <a:r>
              <a:rPr lang="en-US" b="1" dirty="0" smtClean="0"/>
              <a:t>Suicide </a:t>
            </a:r>
            <a:r>
              <a:rPr lang="en-US" b="1" dirty="0" smtClean="0"/>
              <a:t>threats or </a:t>
            </a:r>
            <a:r>
              <a:rPr lang="en-US" b="1" dirty="0" smtClean="0"/>
              <a:t>attempts</a:t>
            </a:r>
          </a:p>
          <a:p>
            <a:pPr marL="274320" indent="-274320" eaLnBrk="1" fontAlgn="auto" hangingPunct="1">
              <a:spcAft>
                <a:spcPts val="0"/>
              </a:spcAft>
              <a:buFont typeface="Wingdings 2"/>
              <a:buChar char=""/>
              <a:defRPr/>
            </a:pPr>
            <a:r>
              <a:rPr lang="en-US" dirty="0"/>
              <a:t>Injury</a:t>
            </a:r>
          </a:p>
          <a:p>
            <a:pPr marL="548640" lvl="1" indent="-274320" eaLnBrk="1" fontAlgn="auto" hangingPunct="1">
              <a:spcAft>
                <a:spcPts val="0"/>
              </a:spcAft>
              <a:buFont typeface="Wingdings"/>
              <a:buChar char=""/>
              <a:defRPr/>
            </a:pPr>
            <a:r>
              <a:rPr lang="en-US" dirty="0"/>
              <a:t>From seizure</a:t>
            </a:r>
          </a:p>
          <a:p>
            <a:pPr marL="548640" lvl="1" indent="-274320" eaLnBrk="1" fontAlgn="auto" hangingPunct="1">
              <a:spcAft>
                <a:spcPts val="0"/>
              </a:spcAft>
              <a:buFont typeface="Wingdings"/>
              <a:buChar char=""/>
              <a:defRPr/>
            </a:pPr>
            <a:r>
              <a:rPr lang="en-US" dirty="0"/>
              <a:t>From behavior episode</a:t>
            </a:r>
          </a:p>
          <a:p>
            <a:pPr marL="548640" lvl="1" indent="-274320" eaLnBrk="1" fontAlgn="auto" hangingPunct="1">
              <a:spcAft>
                <a:spcPts val="0"/>
              </a:spcAft>
              <a:buFont typeface="Wingdings"/>
              <a:buChar char=""/>
              <a:defRPr/>
            </a:pPr>
            <a:r>
              <a:rPr lang="en-US" dirty="0"/>
              <a:t>From another consumer</a:t>
            </a:r>
          </a:p>
          <a:p>
            <a:pPr marL="548640" lvl="1" indent="-274320" eaLnBrk="1" fontAlgn="auto" hangingPunct="1">
              <a:spcAft>
                <a:spcPts val="0"/>
              </a:spcAft>
              <a:buFont typeface="Wingdings"/>
              <a:buChar char=""/>
              <a:defRPr/>
            </a:pPr>
            <a:r>
              <a:rPr lang="en-US" b="1" dirty="0"/>
              <a:t>Falls (regardless of injury or non-injury)</a:t>
            </a:r>
          </a:p>
          <a:p>
            <a:pPr marL="274320" indent="-274320" eaLnBrk="1" fontAlgn="auto" hangingPunct="1">
              <a:spcAft>
                <a:spcPts val="0"/>
              </a:spcAft>
              <a:buFont typeface="Wingdings 2"/>
              <a:buChar char=""/>
              <a:defRPr/>
            </a:pPr>
            <a:endParaRPr lang="en-US" b="1" dirty="0" smtClean="0"/>
          </a:p>
          <a:p>
            <a:pPr marL="0" indent="0" eaLnBrk="1" fontAlgn="auto" hangingPunct="1">
              <a:spcAft>
                <a:spcPts val="0"/>
              </a:spcAft>
              <a:buNone/>
              <a:defRPr/>
            </a:pPr>
            <a:endParaRPr lang="en-US" dirty="0"/>
          </a:p>
        </p:txBody>
      </p:sp>
      <p:sp>
        <p:nvSpPr>
          <p:cNvPr id="27653" name="Title 2"/>
          <p:cNvSpPr>
            <a:spLocks noGrp="1"/>
          </p:cNvSpPr>
          <p:nvPr>
            <p:ph type="title"/>
          </p:nvPr>
        </p:nvSpPr>
        <p:spPr/>
        <p:txBody>
          <a:bodyPr/>
          <a:lstStyle/>
          <a:p>
            <a:pPr eaLnBrk="1" hangingPunct="1"/>
            <a:r>
              <a:rPr lang="en-US" dirty="0" smtClean="0"/>
              <a:t>“OTHER” INCIDENT TYPES</a:t>
            </a: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solidFill>
                  <a:srgbClr val="7B9899"/>
                </a:solidFill>
              </a:rPr>
              <a:t>THINGS TO REMEMBER:</a:t>
            </a:r>
          </a:p>
        </p:txBody>
      </p:sp>
      <p:sp>
        <p:nvSpPr>
          <p:cNvPr id="28674" name="Content Placeholder 3"/>
          <p:cNvSpPr>
            <a:spLocks noGrp="1"/>
          </p:cNvSpPr>
          <p:nvPr>
            <p:ph sz="quarter" idx="1"/>
          </p:nvPr>
        </p:nvSpPr>
        <p:spPr>
          <a:xfrm>
            <a:off x="301625" y="1527175"/>
            <a:ext cx="8613775" cy="4949825"/>
          </a:xfrm>
        </p:spPr>
        <p:txBody>
          <a:bodyPr/>
          <a:lstStyle/>
          <a:p>
            <a:pPr lvl="1" eaLnBrk="1" hangingPunct="1">
              <a:lnSpc>
                <a:spcPct val="90000"/>
              </a:lnSpc>
              <a:buFont typeface="Wingdings" pitchFamily="2" charset="2"/>
              <a:buNone/>
            </a:pPr>
            <a:r>
              <a:rPr lang="en-US" sz="2000" dirty="0" smtClean="0"/>
              <a:t>Always remember to include the following in your reports:</a:t>
            </a:r>
          </a:p>
          <a:p>
            <a:pPr lvl="1" eaLnBrk="1" hangingPunct="1">
              <a:lnSpc>
                <a:spcPct val="90000"/>
              </a:lnSpc>
            </a:pPr>
            <a:r>
              <a:rPr lang="en-US" sz="2000" dirty="0" smtClean="0"/>
              <a:t>Detailed description of incident</a:t>
            </a:r>
          </a:p>
          <a:p>
            <a:pPr lvl="1" eaLnBrk="1" hangingPunct="1">
              <a:lnSpc>
                <a:spcPct val="90000"/>
              </a:lnSpc>
            </a:pPr>
            <a:r>
              <a:rPr lang="en-US" sz="2000" dirty="0" smtClean="0"/>
              <a:t>Medical treatment received</a:t>
            </a:r>
          </a:p>
          <a:p>
            <a:pPr lvl="1" eaLnBrk="1" hangingPunct="1">
              <a:lnSpc>
                <a:spcPct val="90000"/>
              </a:lnSpc>
            </a:pPr>
            <a:r>
              <a:rPr lang="en-US" sz="2000" dirty="0" smtClean="0"/>
              <a:t>Events leading up to incident, if pertinent</a:t>
            </a:r>
          </a:p>
          <a:p>
            <a:pPr lvl="1" eaLnBrk="1" hangingPunct="1">
              <a:lnSpc>
                <a:spcPct val="90000"/>
              </a:lnSpc>
            </a:pPr>
            <a:r>
              <a:rPr lang="en-US" sz="2000" dirty="0" smtClean="0"/>
              <a:t>Who was involved</a:t>
            </a:r>
          </a:p>
          <a:p>
            <a:pPr lvl="1" eaLnBrk="1" hangingPunct="1">
              <a:lnSpc>
                <a:spcPct val="90000"/>
              </a:lnSpc>
            </a:pPr>
            <a:r>
              <a:rPr lang="en-US" sz="2000" dirty="0" smtClean="0"/>
              <a:t>Discharge information (for ER/hospital visits)</a:t>
            </a:r>
          </a:p>
          <a:p>
            <a:pPr lvl="1" eaLnBrk="1" hangingPunct="1">
              <a:lnSpc>
                <a:spcPct val="90000"/>
              </a:lnSpc>
            </a:pPr>
            <a:r>
              <a:rPr lang="en-US" sz="2000" dirty="0" smtClean="0"/>
              <a:t>Plans to prevent future incidents</a:t>
            </a:r>
          </a:p>
          <a:p>
            <a:pPr lvl="1" eaLnBrk="1" hangingPunct="1">
              <a:lnSpc>
                <a:spcPct val="90000"/>
              </a:lnSpc>
              <a:buFont typeface="Wingdings" pitchFamily="2" charset="2"/>
              <a:buNone/>
            </a:pPr>
            <a:endParaRPr lang="en-US" sz="2000" dirty="0" smtClean="0"/>
          </a:p>
          <a:p>
            <a:pPr lvl="1" eaLnBrk="1" hangingPunct="1">
              <a:lnSpc>
                <a:spcPct val="90000"/>
              </a:lnSpc>
              <a:buFont typeface="Wingdings" pitchFamily="2" charset="2"/>
              <a:buNone/>
            </a:pPr>
            <a:r>
              <a:rPr lang="en-US" sz="2000" dirty="0" smtClean="0"/>
              <a:t>Also note:</a:t>
            </a:r>
          </a:p>
          <a:p>
            <a:pPr lvl="1" eaLnBrk="1" hangingPunct="1">
              <a:lnSpc>
                <a:spcPct val="90000"/>
              </a:lnSpc>
            </a:pPr>
            <a:r>
              <a:rPr lang="en-US" sz="2000" dirty="0" smtClean="0"/>
              <a:t>If the incident involved more than one consumer, a separate SIR is needed for each person.</a:t>
            </a:r>
          </a:p>
          <a:p>
            <a:pPr lvl="1" eaLnBrk="1" hangingPunct="1">
              <a:lnSpc>
                <a:spcPct val="90000"/>
              </a:lnSpc>
            </a:pPr>
            <a:r>
              <a:rPr lang="en-US" sz="2000" dirty="0"/>
              <a:t>I</a:t>
            </a:r>
            <a:r>
              <a:rPr lang="en-US" sz="2000" dirty="0" smtClean="0"/>
              <a:t>f in doubt please report anyway.</a:t>
            </a:r>
          </a:p>
          <a:p>
            <a:pPr lvl="1" eaLnBrk="1" hangingPunct="1">
              <a:lnSpc>
                <a:spcPct val="90000"/>
              </a:lnSpc>
            </a:pPr>
            <a:r>
              <a:rPr lang="en-US" sz="2000" dirty="0" smtClean="0"/>
              <a:t>If an incident occurred and involved more than one vendor (e.g. day program and care home) reports are required from both vendors.</a:t>
            </a:r>
          </a:p>
          <a:p>
            <a:pPr lvl="1" eaLnBrk="1" hangingPunct="1">
              <a:lnSpc>
                <a:spcPct val="90000"/>
              </a:lnSpc>
            </a:pPr>
            <a:endParaRPr lang="en-US" sz="2000" dirty="0" smtClean="0"/>
          </a:p>
          <a:p>
            <a:pPr eaLnBrk="1" hangingPunct="1">
              <a:lnSpc>
                <a:spcPct val="90000"/>
              </a:lnSpc>
            </a:pPr>
            <a:endParaRPr lang="en-US" sz="2500" dirty="0" smtClean="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301625" y="228600"/>
            <a:ext cx="8534400" cy="758825"/>
          </a:xfrm>
        </p:spPr>
        <p:txBody>
          <a:bodyPr/>
          <a:lstStyle/>
          <a:p>
            <a:pPr eaLnBrk="1" hangingPunct="1"/>
            <a:r>
              <a:rPr lang="en-US" dirty="0" smtClean="0"/>
              <a:t>NOTIFICATIONS</a:t>
            </a:r>
          </a:p>
        </p:txBody>
      </p:sp>
      <p:sp>
        <p:nvSpPr>
          <p:cNvPr id="3" name="Content Placeholder 2"/>
          <p:cNvSpPr>
            <a:spLocks noGrp="1"/>
          </p:cNvSpPr>
          <p:nvPr>
            <p:ph sz="half" idx="1"/>
          </p:nvPr>
        </p:nvSpPr>
        <p:spPr>
          <a:xfrm>
            <a:off x="301625" y="1371600"/>
            <a:ext cx="4038600" cy="4681538"/>
          </a:xfrm>
        </p:spPr>
        <p:txBody>
          <a:bodyPr>
            <a:normAutofit fontScale="92500"/>
          </a:bodyPr>
          <a:lstStyle/>
          <a:p>
            <a:pPr marL="274320" indent="-274320" eaLnBrk="1" fontAlgn="auto" hangingPunct="1">
              <a:spcAft>
                <a:spcPts val="0"/>
              </a:spcAft>
              <a:buFont typeface="Wingdings 2"/>
              <a:buChar char=""/>
              <a:defRPr/>
            </a:pPr>
            <a:r>
              <a:rPr lang="en-US" dirty="0" smtClean="0"/>
              <a:t> Agencies must report to </a:t>
            </a:r>
            <a:r>
              <a:rPr lang="en-US" b="1" dirty="0" smtClean="0"/>
              <a:t>NBRC SIR Coordinator </a:t>
            </a:r>
            <a:r>
              <a:rPr lang="en-US" dirty="0" smtClean="0"/>
              <a:t>no more than 24 hours after learning of the incident. </a:t>
            </a:r>
          </a:p>
          <a:p>
            <a:pPr marL="274320" indent="-274320" eaLnBrk="1" fontAlgn="auto" hangingPunct="1">
              <a:spcAft>
                <a:spcPts val="0"/>
              </a:spcAft>
              <a:buFont typeface="Wingdings 2"/>
              <a:buChar char=""/>
              <a:defRPr/>
            </a:pPr>
            <a:r>
              <a:rPr lang="en-US" dirty="0" smtClean="0"/>
              <a:t>SIR Coordinator: 256-1259.</a:t>
            </a:r>
          </a:p>
          <a:p>
            <a:pPr marL="274320" indent="-274320" eaLnBrk="1" fontAlgn="auto" hangingPunct="1">
              <a:spcAft>
                <a:spcPts val="0"/>
              </a:spcAft>
              <a:buFont typeface="Wingdings 2"/>
              <a:buChar char=""/>
              <a:defRPr/>
            </a:pPr>
            <a:r>
              <a:rPr lang="en-US" dirty="0" smtClean="0"/>
              <a:t>A Special Incident Report must be submitted to NBRC SIR Coordinator within 48 hours.</a:t>
            </a:r>
          </a:p>
          <a:p>
            <a:pPr marL="548640" lvl="1" indent="-274320" eaLnBrk="1" fontAlgn="auto" hangingPunct="1">
              <a:spcAft>
                <a:spcPts val="0"/>
              </a:spcAft>
              <a:buFont typeface="Wingdings"/>
              <a:buChar char=""/>
              <a:defRPr/>
            </a:pPr>
            <a:r>
              <a:rPr lang="en-US" dirty="0" smtClean="0"/>
              <a:t>By email: SIR@nbrc.net</a:t>
            </a:r>
          </a:p>
          <a:p>
            <a:pPr marL="548640" lvl="1" indent="-274320" eaLnBrk="1" fontAlgn="auto" hangingPunct="1">
              <a:spcAft>
                <a:spcPts val="0"/>
              </a:spcAft>
              <a:buFont typeface="Wingdings"/>
              <a:buChar char=""/>
              <a:defRPr/>
            </a:pPr>
            <a:r>
              <a:rPr lang="en-US" dirty="0" smtClean="0"/>
              <a:t>By fax: 707-256-1270</a:t>
            </a:r>
            <a:endParaRPr lang="en-US" dirty="0"/>
          </a:p>
        </p:txBody>
      </p:sp>
      <p:sp>
        <p:nvSpPr>
          <p:cNvPr id="29699" name="Content Placeholder 3"/>
          <p:cNvSpPr>
            <a:spLocks noGrp="1"/>
          </p:cNvSpPr>
          <p:nvPr>
            <p:ph sz="half" idx="2"/>
          </p:nvPr>
        </p:nvSpPr>
        <p:spPr>
          <a:xfrm>
            <a:off x="4800600" y="1371600"/>
            <a:ext cx="4038600" cy="4681538"/>
          </a:xfrm>
        </p:spPr>
        <p:txBody>
          <a:bodyPr/>
          <a:lstStyle/>
          <a:p>
            <a:pPr eaLnBrk="1" hangingPunct="1">
              <a:lnSpc>
                <a:spcPct val="90000"/>
              </a:lnSpc>
            </a:pPr>
            <a:r>
              <a:rPr lang="en-US" sz="2300" dirty="0" smtClean="0"/>
              <a:t>Licensed facilities must notify Community Care Licensing within 48 hours</a:t>
            </a:r>
          </a:p>
          <a:p>
            <a:pPr eaLnBrk="1" hangingPunct="1">
              <a:lnSpc>
                <a:spcPct val="90000"/>
              </a:lnSpc>
            </a:pPr>
            <a:r>
              <a:rPr lang="en-US" sz="2300" dirty="0" smtClean="0"/>
              <a:t>In cases of abuse or neglect, Adult Protective Services, Child Protective Services or Ombudsman must be notified as soon as possible to help investigate the allegations.</a:t>
            </a:r>
          </a:p>
          <a:p>
            <a:pPr eaLnBrk="1" hangingPunct="1">
              <a:lnSpc>
                <a:spcPct val="90000"/>
              </a:lnSpc>
            </a:pPr>
            <a:r>
              <a:rPr lang="en-US" sz="2300" dirty="0" smtClean="0"/>
              <a:t>Law enforcement must be notified in cases of victim of crime</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Mitigation</a:t>
            </a:r>
            <a:endParaRPr lang="en-US" dirty="0"/>
          </a:p>
        </p:txBody>
      </p:sp>
      <p:sp>
        <p:nvSpPr>
          <p:cNvPr id="3" name="Content Placeholder 2"/>
          <p:cNvSpPr>
            <a:spLocks noGrp="1"/>
          </p:cNvSpPr>
          <p:nvPr>
            <p:ph sz="quarter" idx="1"/>
          </p:nvPr>
        </p:nvSpPr>
        <p:spPr/>
        <p:txBody>
          <a:bodyPr/>
          <a:lstStyle/>
          <a:p>
            <a:r>
              <a:rPr lang="en-US" sz="2800" dirty="0"/>
              <a:t>The North Bay Regional Center (NBRC) Risk Management and Mitigation Plan seeks to assure that all people served are safe and well through the review of Special Incident Reports, Mortality Reviews, Staff Training, the use of Risk Assessment Tools, and the development of strategies for quality </a:t>
            </a:r>
            <a:r>
              <a:rPr lang="en-US" sz="2800" dirty="0" smtClean="0"/>
              <a:t>improvement</a:t>
            </a:r>
          </a:p>
          <a:p>
            <a:r>
              <a:rPr lang="en-US" sz="2800" dirty="0" smtClean="0"/>
              <a:t>Goals:       Prevention</a:t>
            </a:r>
            <a:endParaRPr lang="en-US" sz="2800" dirty="0"/>
          </a:p>
          <a:p>
            <a:pPr marL="0" indent="0">
              <a:buNone/>
            </a:pPr>
            <a:r>
              <a:rPr lang="en-US" sz="2800" dirty="0" smtClean="0"/>
              <a:t>		Communication</a:t>
            </a:r>
            <a:endParaRPr lang="en-US" sz="2800" dirty="0"/>
          </a:p>
          <a:p>
            <a:pPr marL="0" indent="0">
              <a:buNone/>
            </a:pPr>
            <a:r>
              <a:rPr lang="en-US" sz="2800" dirty="0" smtClean="0"/>
              <a:t>                      Collaboration</a:t>
            </a:r>
            <a:endParaRPr lang="en-US" sz="2800" dirty="0"/>
          </a:p>
          <a:p>
            <a:endParaRPr lang="en-US" sz="3200" dirty="0" smtClean="0"/>
          </a:p>
          <a:p>
            <a:endParaRPr lang="en-US" dirty="0"/>
          </a:p>
        </p:txBody>
      </p:sp>
    </p:spTree>
    <p:extLst>
      <p:ext uri="{BB962C8B-B14F-4D97-AF65-F5344CB8AC3E}">
        <p14:creationId xmlns:p14="http://schemas.microsoft.com/office/powerpoint/2010/main" val="3263810433"/>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Does What?</a:t>
            </a:r>
            <a:endParaRPr lang="en-US" dirty="0"/>
          </a:p>
        </p:txBody>
      </p:sp>
      <p:sp>
        <p:nvSpPr>
          <p:cNvPr id="3" name="Content Placeholder 2"/>
          <p:cNvSpPr>
            <a:spLocks noGrp="1"/>
          </p:cNvSpPr>
          <p:nvPr>
            <p:ph sz="half" idx="1"/>
          </p:nvPr>
        </p:nvSpPr>
        <p:spPr>
          <a:xfrm>
            <a:off x="301752" y="1371600"/>
            <a:ext cx="4038600" cy="5029200"/>
          </a:xfrm>
        </p:spPr>
        <p:txBody>
          <a:bodyPr/>
          <a:lstStyle/>
          <a:p>
            <a:r>
              <a:rPr lang="en-US" sz="2800" dirty="0" smtClean="0"/>
              <a:t>SIR </a:t>
            </a:r>
            <a:r>
              <a:rPr lang="en-US" sz="2800" dirty="0"/>
              <a:t>Coordinator- receives and enters the SIR report into Sandis and transmits to DDS; notifies the </a:t>
            </a:r>
            <a:r>
              <a:rPr lang="en-US" sz="2800" dirty="0" smtClean="0"/>
              <a:t>SC</a:t>
            </a:r>
          </a:p>
          <a:p>
            <a:pPr marL="0" indent="0">
              <a:buNone/>
            </a:pPr>
            <a:endParaRPr lang="en-US" sz="2800" dirty="0" smtClean="0"/>
          </a:p>
          <a:p>
            <a:r>
              <a:rPr lang="en-US" sz="2800" dirty="0"/>
              <a:t>SC-  reviews the SIR to determine appropriate follow up within 90 days</a:t>
            </a:r>
          </a:p>
          <a:p>
            <a:endParaRPr lang="en-US" sz="2800" dirty="0"/>
          </a:p>
          <a:p>
            <a:endParaRPr lang="en-US" dirty="0" smtClean="0"/>
          </a:p>
        </p:txBody>
      </p:sp>
      <p:sp>
        <p:nvSpPr>
          <p:cNvPr id="4" name="Content Placeholder 3"/>
          <p:cNvSpPr>
            <a:spLocks noGrp="1"/>
          </p:cNvSpPr>
          <p:nvPr>
            <p:ph sz="half" idx="2"/>
          </p:nvPr>
        </p:nvSpPr>
        <p:spPr>
          <a:xfrm>
            <a:off x="4800600" y="1371600"/>
            <a:ext cx="4038600" cy="5029200"/>
          </a:xfrm>
        </p:spPr>
        <p:txBody>
          <a:bodyPr/>
          <a:lstStyle/>
          <a:p>
            <a:r>
              <a:rPr lang="en-US" sz="2800" dirty="0" smtClean="0"/>
              <a:t>QA staff - reviews Reportable SIRs for compliance and training needs</a:t>
            </a:r>
          </a:p>
          <a:p>
            <a:pPr marL="0" indent="0">
              <a:buNone/>
            </a:pPr>
            <a:endParaRPr lang="en-US" sz="2800" dirty="0" smtClean="0"/>
          </a:p>
          <a:p>
            <a:r>
              <a:rPr lang="en-US" sz="2800" dirty="0" smtClean="0"/>
              <a:t>QA nurse- reviews Reportable SIRs that involve medical issues </a:t>
            </a:r>
            <a:endParaRPr lang="en-US" sz="2800" dirty="0"/>
          </a:p>
        </p:txBody>
      </p:sp>
    </p:spTree>
    <p:extLst>
      <p:ext uri="{BB962C8B-B14F-4D97-AF65-F5344CB8AC3E}">
        <p14:creationId xmlns:p14="http://schemas.microsoft.com/office/powerpoint/2010/main" val="289834517"/>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a:t>
            </a:r>
            <a:r>
              <a:rPr lang="en-US" dirty="0" smtClean="0"/>
              <a:t>Next…</a:t>
            </a:r>
            <a:endParaRPr lang="en-US" dirty="0"/>
          </a:p>
        </p:txBody>
      </p:sp>
      <p:sp>
        <p:nvSpPr>
          <p:cNvPr id="3" name="Content Placeholder 2"/>
          <p:cNvSpPr>
            <a:spLocks noGrp="1"/>
          </p:cNvSpPr>
          <p:nvPr>
            <p:ph sz="quarter" idx="1"/>
          </p:nvPr>
        </p:nvSpPr>
        <p:spPr/>
        <p:txBody>
          <a:bodyPr/>
          <a:lstStyle/>
          <a:p>
            <a:r>
              <a:rPr lang="en-US" sz="2800" dirty="0"/>
              <a:t>Once NBRC receives the initial report (verbal, by email, or by fax) the SC will begin their follow </a:t>
            </a:r>
            <a:r>
              <a:rPr lang="en-US" sz="2800" dirty="0" smtClean="0"/>
              <a:t>up; to be completed within 90 days</a:t>
            </a:r>
          </a:p>
          <a:p>
            <a:endParaRPr lang="en-US" sz="2800" dirty="0" smtClean="0"/>
          </a:p>
          <a:p>
            <a:r>
              <a:rPr lang="en-US" sz="2800" dirty="0" smtClean="0"/>
              <a:t>NBRC </a:t>
            </a:r>
            <a:r>
              <a:rPr lang="en-US" sz="2800" dirty="0"/>
              <a:t>staff will review the SIR to ensure the safety of the individual(s) receiving services has been addressed by the reporting agency and, to assure all needed notifications have been made in accordance with the NBRC </a:t>
            </a:r>
            <a:r>
              <a:rPr lang="en-US" sz="2800" dirty="0" smtClean="0"/>
              <a:t>policy</a:t>
            </a:r>
          </a:p>
          <a:p>
            <a:endParaRPr lang="en-US" sz="2800" dirty="0"/>
          </a:p>
          <a:p>
            <a:endParaRPr lang="en-US" dirty="0"/>
          </a:p>
        </p:txBody>
      </p:sp>
    </p:spTree>
    <p:extLst>
      <p:ext uri="{BB962C8B-B14F-4D97-AF65-F5344CB8AC3E}">
        <p14:creationId xmlns:p14="http://schemas.microsoft.com/office/powerpoint/2010/main" val="2807482963"/>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a:t>
            </a:r>
            <a:r>
              <a:rPr lang="en-US" dirty="0" smtClean="0"/>
              <a:t>Next…</a:t>
            </a:r>
            <a:endParaRPr lang="en-US" dirty="0"/>
          </a:p>
        </p:txBody>
      </p:sp>
      <p:sp>
        <p:nvSpPr>
          <p:cNvPr id="3" name="Content Placeholder 2"/>
          <p:cNvSpPr>
            <a:spLocks noGrp="1"/>
          </p:cNvSpPr>
          <p:nvPr>
            <p:ph sz="quarter" idx="1"/>
          </p:nvPr>
        </p:nvSpPr>
        <p:spPr/>
        <p:txBody>
          <a:bodyPr/>
          <a:lstStyle/>
          <a:p>
            <a:pPr lvl="0"/>
            <a:r>
              <a:rPr lang="en-US" sz="2800" dirty="0"/>
              <a:t>NBRC staff may take no action if it appears the incident requires no further follow up and the agency responded appropriately to the incident; or </a:t>
            </a:r>
            <a:endParaRPr lang="en-US" sz="2800" dirty="0" smtClean="0"/>
          </a:p>
          <a:p>
            <a:r>
              <a:rPr lang="en-US" sz="2800" dirty="0" smtClean="0"/>
              <a:t>NBRC </a:t>
            </a:r>
            <a:r>
              <a:rPr lang="en-US" sz="2800" dirty="0"/>
              <a:t>staff may contact the provider to obtain more information by speaking to staff, consumers, and/or complainants.  In addition, copies of additional written documents may be requested. </a:t>
            </a:r>
            <a:endParaRPr lang="en-US" sz="2800" dirty="0" smtClean="0"/>
          </a:p>
          <a:p>
            <a:r>
              <a:rPr lang="en-US" sz="2800" dirty="0" smtClean="0"/>
              <a:t> </a:t>
            </a:r>
            <a:r>
              <a:rPr lang="en-US" sz="2800" dirty="0"/>
              <a:t>NBRC staff may conduct an on-site investigation independently, or in conjunction with other investigative entities</a:t>
            </a:r>
          </a:p>
          <a:p>
            <a:endParaRPr lang="en-US" dirty="0"/>
          </a:p>
        </p:txBody>
      </p:sp>
    </p:spTree>
    <p:extLst>
      <p:ext uri="{BB962C8B-B14F-4D97-AF65-F5344CB8AC3E}">
        <p14:creationId xmlns:p14="http://schemas.microsoft.com/office/powerpoint/2010/main" val="1500293027"/>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a:t>
            </a:r>
            <a:endParaRPr lang="en-US" dirty="0"/>
          </a:p>
        </p:txBody>
      </p:sp>
      <p:sp>
        <p:nvSpPr>
          <p:cNvPr id="3" name="Content Placeholder 2"/>
          <p:cNvSpPr>
            <a:spLocks noGrp="1"/>
          </p:cNvSpPr>
          <p:nvPr>
            <p:ph sz="quarter" idx="1"/>
          </p:nvPr>
        </p:nvSpPr>
        <p:spPr>
          <a:xfrm>
            <a:off x="301752" y="1527048"/>
            <a:ext cx="8503920" cy="5102352"/>
          </a:xfrm>
        </p:spPr>
        <p:txBody>
          <a:bodyPr/>
          <a:lstStyle/>
          <a:p>
            <a:r>
              <a:rPr lang="en-US" dirty="0" smtClean="0">
                <a:hlinkClick r:id="rId2"/>
              </a:rPr>
              <a:t>Title 17- </a:t>
            </a:r>
            <a:r>
              <a:rPr lang="en-US" sz="2400" dirty="0" smtClean="0">
                <a:hlinkClick r:id="rId2"/>
              </a:rPr>
              <a:t>http</a:t>
            </a:r>
            <a:r>
              <a:rPr lang="en-US" sz="2400" dirty="0">
                <a:hlinkClick r:id="rId2"/>
              </a:rPr>
              <a:t>://</a:t>
            </a:r>
            <a:r>
              <a:rPr lang="en-US" sz="2400" dirty="0" smtClean="0">
                <a:hlinkClick r:id="rId2"/>
              </a:rPr>
              <a:t>www.dds.ca.gov/title17/T17SectionView.cfm?Section=56027.htm</a:t>
            </a:r>
            <a:endParaRPr lang="en-US" sz="2400" dirty="0" smtClean="0"/>
          </a:p>
          <a:p>
            <a:r>
              <a:rPr lang="en-US" dirty="0" smtClean="0">
                <a:hlinkClick r:id="rId3"/>
              </a:rPr>
              <a:t>NBRC Service Provider web </a:t>
            </a:r>
            <a:r>
              <a:rPr lang="en-US" sz="2400" dirty="0" smtClean="0">
                <a:hlinkClick r:id="rId3"/>
              </a:rPr>
              <a:t>page-http</a:t>
            </a:r>
            <a:r>
              <a:rPr lang="en-US" sz="2400" dirty="0">
                <a:hlinkClick r:id="rId3"/>
              </a:rPr>
              <a:t>://nbrc.net/service-providers/special-incident-reports</a:t>
            </a:r>
            <a:r>
              <a:rPr lang="en-US" sz="2400" dirty="0" smtClean="0">
                <a:hlinkClick r:id="rId3"/>
              </a:rPr>
              <a:t>/</a:t>
            </a:r>
            <a:endParaRPr lang="en-US" sz="2400" dirty="0" smtClean="0"/>
          </a:p>
          <a:p>
            <a:r>
              <a:rPr lang="en-US" dirty="0" smtClean="0">
                <a:hlinkClick r:id="rId4"/>
              </a:rPr>
              <a:t>DDS Safety Net-</a:t>
            </a:r>
          </a:p>
          <a:p>
            <a:r>
              <a:rPr lang="en-US" sz="2400" dirty="0" smtClean="0">
                <a:hlinkClick r:id="rId4"/>
              </a:rPr>
              <a:t>http</a:t>
            </a:r>
            <a:r>
              <a:rPr lang="en-US" sz="2400" dirty="0">
                <a:hlinkClick r:id="rId4"/>
              </a:rPr>
              <a:t>://www.ddssafety.net</a:t>
            </a:r>
            <a:r>
              <a:rPr lang="en-US" sz="2400" dirty="0" smtClean="0">
                <a:hlinkClick r:id="rId4"/>
              </a:rPr>
              <a:t>//</a:t>
            </a:r>
            <a:endParaRPr lang="en-US" sz="2400" dirty="0" smtClean="0"/>
          </a:p>
          <a:p>
            <a:r>
              <a:rPr lang="en-US" sz="2400" dirty="0" smtClean="0"/>
              <a:t>NBRC phone numbers: </a:t>
            </a:r>
          </a:p>
          <a:p>
            <a:pPr lvl="1"/>
            <a:r>
              <a:rPr lang="en-US" dirty="0" smtClean="0"/>
              <a:t>Napa 707-256-1100</a:t>
            </a:r>
          </a:p>
          <a:p>
            <a:pPr lvl="1"/>
            <a:r>
              <a:rPr lang="en-US" dirty="0" smtClean="0"/>
              <a:t>Santa Rosa: 707-569-2000</a:t>
            </a:r>
          </a:p>
          <a:p>
            <a:pPr lvl="1"/>
            <a:r>
              <a:rPr lang="en-US" dirty="0" smtClean="0"/>
              <a:t>After Hours: 800-884-3268 (evenings, weekends, holidays)</a:t>
            </a:r>
            <a:endParaRPr lang="en-US" dirty="0"/>
          </a:p>
        </p:txBody>
      </p:sp>
    </p:spTree>
    <p:extLst>
      <p:ext uri="{BB962C8B-B14F-4D97-AF65-F5344CB8AC3E}">
        <p14:creationId xmlns:p14="http://schemas.microsoft.com/office/powerpoint/2010/main" val="271274129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endParaRPr lang="en-US" dirty="0"/>
          </a:p>
        </p:txBody>
      </p:sp>
      <p:sp>
        <p:nvSpPr>
          <p:cNvPr id="3" name="Content Placeholder 2"/>
          <p:cNvSpPr>
            <a:spLocks noGrp="1"/>
          </p:cNvSpPr>
          <p:nvPr>
            <p:ph sz="quarter" idx="1"/>
          </p:nvPr>
        </p:nvSpPr>
        <p:spPr>
          <a:xfrm>
            <a:off x="301752" y="1527048"/>
            <a:ext cx="8503920" cy="4949952"/>
          </a:xfrm>
        </p:spPr>
        <p:txBody>
          <a:bodyPr/>
          <a:lstStyle/>
          <a:p>
            <a:r>
              <a:rPr lang="en-US" dirty="0"/>
              <a:t>NBRC’s Risk Management and Mitigation Plan is designed to conform with the specifications of Title 17 California Code of Regulations (54327.2) by addressing</a:t>
            </a:r>
            <a:r>
              <a:rPr lang="en-US" dirty="0" smtClean="0"/>
              <a:t>:</a:t>
            </a:r>
            <a:endParaRPr lang="en-US" dirty="0"/>
          </a:p>
          <a:p>
            <a:pPr lvl="0"/>
            <a:r>
              <a:rPr lang="en-US" sz="2400" dirty="0"/>
              <a:t>The process used to report Special Incidents by NBRC staff, vendors and long-term health care facilities</a:t>
            </a:r>
            <a:r>
              <a:rPr lang="en-US" sz="2400" dirty="0" smtClean="0"/>
              <a:t>;</a:t>
            </a:r>
            <a:endParaRPr lang="en-US" sz="2400" dirty="0"/>
          </a:p>
          <a:p>
            <a:pPr lvl="0"/>
            <a:r>
              <a:rPr lang="en-US" sz="2400" dirty="0"/>
              <a:t>NBRC’s obligation to train Service Coordinators and provide technical assistance to vendors</a:t>
            </a:r>
            <a:r>
              <a:rPr lang="en-US" sz="2400" dirty="0" smtClean="0"/>
              <a:t>;</a:t>
            </a:r>
            <a:endParaRPr lang="en-US" sz="2400" dirty="0"/>
          </a:p>
          <a:p>
            <a:pPr lvl="0"/>
            <a:r>
              <a:rPr lang="en-US" sz="2400" dirty="0"/>
              <a:t>The evaluation of trends; </a:t>
            </a:r>
            <a:r>
              <a:rPr lang="en-US" sz="2400" dirty="0" smtClean="0"/>
              <a:t>and</a:t>
            </a:r>
            <a:endParaRPr lang="en-US" sz="2400" dirty="0"/>
          </a:p>
          <a:p>
            <a:r>
              <a:rPr lang="en-US" sz="2400" dirty="0"/>
              <a:t>The identification of effective systemic and programmatic interventions that will improve the health and safety of people receiving services</a:t>
            </a:r>
          </a:p>
        </p:txBody>
      </p:sp>
    </p:spTree>
    <p:extLst>
      <p:ext uri="{BB962C8B-B14F-4D97-AF65-F5344CB8AC3E}">
        <p14:creationId xmlns:p14="http://schemas.microsoft.com/office/powerpoint/2010/main" val="233731213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sz="quarter" idx="1"/>
          </p:nvPr>
        </p:nvSpPr>
        <p:spPr/>
        <p:txBody>
          <a:bodyPr/>
          <a:lstStyle/>
          <a:p>
            <a:r>
              <a:rPr lang="en-US" sz="3600" dirty="0" smtClean="0"/>
              <a:t>Close </a:t>
            </a:r>
            <a:r>
              <a:rPr lang="en-US" sz="3600" dirty="0"/>
              <a:t>the Loop on SIR</a:t>
            </a:r>
          </a:p>
          <a:p>
            <a:r>
              <a:rPr lang="en-US" sz="3600" dirty="0"/>
              <a:t>Prevention</a:t>
            </a:r>
          </a:p>
          <a:p>
            <a:r>
              <a:rPr lang="en-US" sz="3600" dirty="0"/>
              <a:t>Anticipate problems before they happen</a:t>
            </a:r>
          </a:p>
          <a:p>
            <a:r>
              <a:rPr lang="en-US" sz="3600" dirty="0"/>
              <a:t>Perpetuate a self correcting system</a:t>
            </a:r>
          </a:p>
          <a:p>
            <a:endParaRPr lang="en-US" dirty="0"/>
          </a:p>
        </p:txBody>
      </p:sp>
    </p:spTree>
    <p:extLst>
      <p:ext uri="{BB962C8B-B14F-4D97-AF65-F5344CB8AC3E}">
        <p14:creationId xmlns:p14="http://schemas.microsoft.com/office/powerpoint/2010/main" val="879685740"/>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solidFill>
                  <a:srgbClr val="7B9899"/>
                </a:solidFill>
              </a:rPr>
              <a:t>What is a Special Incident?	</a:t>
            </a:r>
          </a:p>
        </p:txBody>
      </p:sp>
      <p:sp>
        <p:nvSpPr>
          <p:cNvPr id="3" name="Content Placeholder 2"/>
          <p:cNvSpPr>
            <a:spLocks noGrp="1"/>
          </p:cNvSpPr>
          <p:nvPr>
            <p:ph sz="quarter" idx="1"/>
          </p:nvPr>
        </p:nvSpPr>
        <p:spPr>
          <a:xfrm>
            <a:off x="301625" y="1527175"/>
            <a:ext cx="8504238" cy="4572000"/>
          </a:xfrm>
        </p:spPr>
        <p:txBody>
          <a:bodyPr>
            <a:normAutofit fontScale="92500" lnSpcReduction="10000"/>
          </a:bodyPr>
          <a:lstStyle/>
          <a:p>
            <a:pPr marL="274320" indent="-274320" eaLnBrk="1" fontAlgn="auto" hangingPunct="1">
              <a:spcAft>
                <a:spcPts val="0"/>
              </a:spcAft>
              <a:buFont typeface="Wingdings 2"/>
              <a:buChar char=""/>
              <a:defRPr/>
            </a:pPr>
            <a:r>
              <a:rPr lang="en-US" dirty="0" smtClean="0"/>
              <a:t>Generally speaking</a:t>
            </a:r>
            <a:r>
              <a:rPr lang="en-US" b="1" dirty="0" smtClean="0"/>
              <a:t>, a special incident is something that has caused harm or has the potential to cause harm </a:t>
            </a:r>
            <a:r>
              <a:rPr lang="en-US" dirty="0" smtClean="0"/>
              <a:t>to a person receiving services.</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Special incident reports are used by direct care staff to communicate details of specific events in a consumer’s life.</a:t>
            </a:r>
          </a:p>
          <a:p>
            <a:pPr marL="274320" indent="-274320" eaLnBrk="1" fontAlgn="auto" hangingPunct="1">
              <a:spcAft>
                <a:spcPts val="0"/>
              </a:spcAft>
              <a:buFont typeface="Wingdings 2"/>
              <a:buChar char=""/>
              <a:defRPr/>
            </a:pPr>
            <a:endParaRPr lang="en-US" dirty="0" smtClean="0"/>
          </a:p>
          <a:p>
            <a:pPr marL="274320" indent="-274320" eaLnBrk="1" fontAlgn="auto" hangingPunct="1">
              <a:spcAft>
                <a:spcPts val="0"/>
              </a:spcAft>
              <a:buFont typeface="Wingdings 2"/>
              <a:buChar char=""/>
              <a:defRPr/>
            </a:pPr>
            <a:r>
              <a:rPr lang="en-US" dirty="0" smtClean="0"/>
              <a:t>In addition, SIRs are used internally at NBRC to indicate trends and patterns, which helps to identify individual service needs as well as training topics for staff and care providers.</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dirty="0" smtClean="0">
                <a:solidFill>
                  <a:srgbClr val="7B9899"/>
                </a:solidFill>
              </a:rPr>
              <a:t>Who needs to report?</a:t>
            </a:r>
          </a:p>
        </p:txBody>
      </p:sp>
      <p:sp>
        <p:nvSpPr>
          <p:cNvPr id="3" name="Content Placeholder 2"/>
          <p:cNvSpPr>
            <a:spLocks noGrp="1"/>
          </p:cNvSpPr>
          <p:nvPr>
            <p:ph sz="quarter" idx="1"/>
          </p:nvPr>
        </p:nvSpPr>
        <p:spPr>
          <a:xfrm>
            <a:off x="301625" y="1527175"/>
            <a:ext cx="8504238" cy="4572000"/>
          </a:xfrm>
        </p:spPr>
        <p:txBody>
          <a:bodyPr>
            <a:normAutofit fontScale="55000" lnSpcReduction="20000"/>
          </a:bodyPr>
          <a:lstStyle/>
          <a:p>
            <a:pPr marL="274320" indent="-274320" eaLnBrk="1" fontAlgn="auto" hangingPunct="1">
              <a:spcAft>
                <a:spcPts val="0"/>
              </a:spcAft>
              <a:buFont typeface="Wingdings 2"/>
              <a:buChar char=""/>
              <a:defRPr/>
            </a:pPr>
            <a:r>
              <a:rPr lang="en-US" dirty="0" smtClean="0"/>
              <a:t>Title 17 mandates specific special incident types be reported to NBRC when they occur during the time the client was receiving services and supports from any vendor or LTC facility.  These are referred to as “Reportable” incidents because they are required by DDS (Department of Developmental Services).</a:t>
            </a:r>
          </a:p>
          <a:p>
            <a:pPr marL="548640" lvl="1" indent="-274320" eaLnBrk="1" fontAlgn="auto" hangingPunct="1">
              <a:spcAft>
                <a:spcPts val="0"/>
              </a:spcAft>
              <a:buFont typeface="Wingdings"/>
              <a:buChar char=""/>
              <a:defRPr/>
            </a:pPr>
            <a:r>
              <a:rPr lang="en-US" sz="2800" b="1" u="sng" dirty="0" smtClean="0"/>
              <a:t>Licensed care homes </a:t>
            </a:r>
            <a:r>
              <a:rPr lang="en-US" sz="2800" b="1" dirty="0" smtClean="0"/>
              <a:t>and </a:t>
            </a:r>
            <a:r>
              <a:rPr lang="en-US" sz="2800" b="1" u="sng" dirty="0" smtClean="0"/>
              <a:t>supported living agencies </a:t>
            </a:r>
            <a:r>
              <a:rPr lang="en-US" sz="2800" b="1" dirty="0" smtClean="0"/>
              <a:t>are responsible for 24 hour care unless otherwise specified in the consumer’s </a:t>
            </a:r>
            <a:r>
              <a:rPr lang="en-US" sz="2800" b="1" smtClean="0"/>
              <a:t>IPP.</a:t>
            </a:r>
          </a:p>
          <a:p>
            <a:pPr marL="548640" lvl="1" indent="-274320" eaLnBrk="1" fontAlgn="auto" hangingPunct="1">
              <a:spcAft>
                <a:spcPts val="0"/>
              </a:spcAft>
              <a:buFont typeface="Wingdings"/>
              <a:buChar char=""/>
              <a:defRPr/>
            </a:pPr>
            <a:endParaRPr lang="en-US" sz="2800" b="1" dirty="0" smtClean="0"/>
          </a:p>
          <a:p>
            <a:pPr marL="548640" lvl="1" indent="-274320" eaLnBrk="1" fontAlgn="auto" hangingPunct="1">
              <a:spcAft>
                <a:spcPts val="0"/>
              </a:spcAft>
              <a:buFont typeface="Wingdings"/>
              <a:buChar char=""/>
              <a:defRPr/>
            </a:pPr>
            <a:r>
              <a:rPr lang="en-US" sz="2800" b="1" dirty="0" smtClean="0"/>
              <a:t>Independent living services agencies and day programs are only responsible to report most incidents that occur during scheduled hours, which may vary depending on individual service needs.</a:t>
            </a:r>
          </a:p>
          <a:p>
            <a:pPr marL="548640" lvl="1" indent="-274320" eaLnBrk="1" fontAlgn="auto" hangingPunct="1">
              <a:spcAft>
                <a:spcPts val="0"/>
              </a:spcAft>
              <a:buFont typeface="Wingdings"/>
              <a:buChar char=""/>
              <a:defRPr/>
            </a:pPr>
            <a:endParaRPr lang="en-US" sz="2800" b="1" dirty="0" smtClean="0"/>
          </a:p>
          <a:p>
            <a:pPr marL="548640" lvl="1" indent="-274320" eaLnBrk="1" fontAlgn="auto" hangingPunct="1">
              <a:spcAft>
                <a:spcPts val="0"/>
              </a:spcAft>
              <a:buFont typeface="Wingdings"/>
              <a:buChar char=""/>
              <a:defRPr/>
            </a:pPr>
            <a:r>
              <a:rPr lang="en-US" sz="2900" b="1" dirty="0" smtClean="0"/>
              <a:t>Regional </a:t>
            </a:r>
            <a:r>
              <a:rPr lang="en-US" sz="2900" b="1" dirty="0"/>
              <a:t>centers will report all special incidents that they believe to have occurred under vendor care, regardless of the identity of the vendor – i.e. even if the vendor reporting to the regional center is not the vendor under whose care the incident occurred</a:t>
            </a:r>
            <a:r>
              <a:rPr lang="en-US" sz="2900" b="1" dirty="0" smtClean="0"/>
              <a:t>.</a:t>
            </a:r>
            <a:endParaRPr lang="en-US" sz="2900" b="1" dirty="0"/>
          </a:p>
          <a:p>
            <a:pPr marL="548640" lvl="1" indent="-274320" eaLnBrk="1" fontAlgn="auto" hangingPunct="1">
              <a:spcAft>
                <a:spcPts val="0"/>
              </a:spcAft>
              <a:buFont typeface="Wingdings"/>
              <a:buChar char=""/>
              <a:defRPr/>
            </a:pPr>
            <a:endParaRPr lang="en-US" sz="2800" b="1" dirty="0" smtClean="0"/>
          </a:p>
          <a:p>
            <a:pPr marL="0" indent="0" eaLnBrk="1" fontAlgn="auto" hangingPunct="1">
              <a:spcAft>
                <a:spcPts val="0"/>
              </a:spcAft>
              <a:buNone/>
              <a:defRPr/>
            </a:pPr>
            <a:endParaRPr lang="en-US" dirty="0" smtClean="0"/>
          </a:p>
          <a:p>
            <a:pPr marL="274320" indent="-274320" eaLnBrk="1" fontAlgn="auto" hangingPunct="1">
              <a:spcAft>
                <a:spcPts val="0"/>
              </a:spcAft>
              <a:buFont typeface="Wingdings 2"/>
              <a:buChar char=""/>
              <a:defRPr/>
            </a:pPr>
            <a:r>
              <a:rPr lang="en-US" dirty="0" smtClean="0"/>
              <a:t>Some incident types are not “Reportable” by Title 17/DDS standards, however NBRC requires them to assure quality of service and communication.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5334000"/>
          </a:xfrm>
        </p:spPr>
        <p:txBody>
          <a:bodyPr>
            <a:normAutofit fontScale="90000"/>
          </a:bodyPr>
          <a:lstStyle/>
          <a:p>
            <a:pPr eaLnBrk="1" fontAlgn="auto" hangingPunct="1">
              <a:spcAft>
                <a:spcPts val="0"/>
              </a:spcAft>
              <a:defRPr/>
            </a:pPr>
            <a:r>
              <a:rPr lang="en-US" sz="3100" dirty="0" smtClean="0">
                <a:solidFill>
                  <a:schemeClr val="accent3">
                    <a:shade val="75000"/>
                  </a:schemeClr>
                </a:solidFill>
              </a:rPr>
              <a:t/>
            </a:r>
            <a:br>
              <a:rPr lang="en-US" sz="3100" dirty="0" smtClean="0">
                <a:solidFill>
                  <a:schemeClr val="accent3">
                    <a:shade val="75000"/>
                  </a:schemeClr>
                </a:solidFill>
              </a:rPr>
            </a:br>
            <a:r>
              <a:rPr lang="en-US" sz="3100" dirty="0" smtClean="0">
                <a:solidFill>
                  <a:schemeClr val="accent3">
                    <a:shade val="75000"/>
                  </a:schemeClr>
                </a:solidFill>
              </a:rPr>
              <a:t/>
            </a:r>
            <a:br>
              <a:rPr lang="en-US" sz="3100" dirty="0" smtClean="0">
                <a:solidFill>
                  <a:schemeClr val="accent3">
                    <a:shade val="75000"/>
                  </a:schemeClr>
                </a:solidFill>
              </a:rPr>
            </a:br>
            <a:r>
              <a:rPr lang="en-US" sz="3100" dirty="0" smtClean="0">
                <a:solidFill>
                  <a:schemeClr val="accent3">
                    <a:shade val="75000"/>
                  </a:schemeClr>
                </a:solidFill>
              </a:rPr>
              <a:t/>
            </a:r>
            <a:br>
              <a:rPr lang="en-US" sz="3100" dirty="0" smtClean="0">
                <a:solidFill>
                  <a:schemeClr val="accent3">
                    <a:shade val="75000"/>
                  </a:schemeClr>
                </a:solidFill>
              </a:rPr>
            </a:br>
            <a:r>
              <a:rPr lang="en-US" sz="3100" dirty="0" smtClean="0">
                <a:solidFill>
                  <a:schemeClr val="accent3">
                    <a:shade val="75000"/>
                  </a:schemeClr>
                </a:solidFill>
              </a:rPr>
              <a:t/>
            </a:r>
            <a:br>
              <a:rPr lang="en-US" sz="3100" dirty="0" smtClean="0">
                <a:solidFill>
                  <a:schemeClr val="accent3">
                    <a:shade val="75000"/>
                  </a:schemeClr>
                </a:solidFill>
              </a:rPr>
            </a:br>
            <a:r>
              <a:rPr lang="en-US" sz="3100" dirty="0" smtClean="0">
                <a:solidFill>
                  <a:schemeClr val="accent3">
                    <a:shade val="75000"/>
                  </a:schemeClr>
                </a:solidFill>
              </a:rPr>
              <a:t/>
            </a:r>
            <a:br>
              <a:rPr lang="en-US" sz="3100" dirty="0" smtClean="0">
                <a:solidFill>
                  <a:schemeClr val="accent3">
                    <a:shade val="75000"/>
                  </a:schemeClr>
                </a:solidFill>
              </a:rPr>
            </a:br>
            <a:r>
              <a:rPr lang="en-US" sz="3100" dirty="0" smtClean="0">
                <a:solidFill>
                  <a:schemeClr val="accent3">
                    <a:shade val="75000"/>
                  </a:schemeClr>
                </a:solidFill>
              </a:rPr>
              <a:t/>
            </a:r>
            <a:br>
              <a:rPr lang="en-US" sz="3100" dirty="0" smtClean="0">
                <a:solidFill>
                  <a:schemeClr val="accent3">
                    <a:shade val="75000"/>
                  </a:schemeClr>
                </a:solidFill>
              </a:rPr>
            </a:br>
            <a:r>
              <a:rPr lang="en-US" sz="3100" dirty="0" smtClean="0">
                <a:solidFill>
                  <a:schemeClr val="accent3">
                    <a:shade val="75000"/>
                  </a:schemeClr>
                </a:solidFill>
              </a:rPr>
              <a:t/>
            </a:r>
            <a:br>
              <a:rPr lang="en-US" sz="3100" dirty="0" smtClean="0">
                <a:solidFill>
                  <a:schemeClr val="accent3">
                    <a:shade val="75000"/>
                  </a:schemeClr>
                </a:solidFill>
              </a:rPr>
            </a:br>
            <a:r>
              <a:rPr lang="en-US" sz="3100" dirty="0" smtClean="0">
                <a:solidFill>
                  <a:schemeClr val="accent3">
                    <a:shade val="75000"/>
                  </a:schemeClr>
                </a:solidFill>
              </a:rPr>
              <a:t/>
            </a:r>
            <a:br>
              <a:rPr lang="en-US" sz="3100" dirty="0" smtClean="0">
                <a:solidFill>
                  <a:schemeClr val="accent3">
                    <a:shade val="75000"/>
                  </a:schemeClr>
                </a:solidFill>
              </a:rPr>
            </a:br>
            <a:r>
              <a:rPr lang="en-US" sz="4900" dirty="0" smtClean="0">
                <a:solidFill>
                  <a:schemeClr val="accent3">
                    <a:shade val="75000"/>
                  </a:schemeClr>
                </a:solidFill>
              </a:rPr>
              <a:t>The following incident types (Victim of Crime, </a:t>
            </a:r>
            <a:r>
              <a:rPr lang="en-US" sz="4900" dirty="0">
                <a:solidFill>
                  <a:schemeClr val="accent3">
                    <a:shade val="75000"/>
                  </a:schemeClr>
                </a:solidFill>
              </a:rPr>
              <a:t>S</a:t>
            </a:r>
            <a:r>
              <a:rPr lang="en-US" sz="4900" dirty="0" smtClean="0">
                <a:solidFill>
                  <a:schemeClr val="accent3">
                    <a:shade val="75000"/>
                  </a:schemeClr>
                </a:solidFill>
              </a:rPr>
              <a:t>uspected Abuse &amp; Death) need to be reported  immediately, </a:t>
            </a:r>
            <a:r>
              <a:rPr lang="en-US" sz="4900" u="sng" dirty="0" smtClean="0">
                <a:solidFill>
                  <a:schemeClr val="accent3">
                    <a:shade val="75000"/>
                  </a:schemeClr>
                </a:solidFill>
              </a:rPr>
              <a:t>regardless</a:t>
            </a:r>
            <a:r>
              <a:rPr lang="en-US" sz="4900" dirty="0" smtClean="0">
                <a:solidFill>
                  <a:schemeClr val="accent3">
                    <a:shade val="75000"/>
                  </a:schemeClr>
                </a:solidFill>
              </a:rPr>
              <a:t> of when or where they occur:</a:t>
            </a:r>
            <a:br>
              <a:rPr lang="en-US" sz="4900" dirty="0" smtClean="0">
                <a:solidFill>
                  <a:schemeClr val="accent3">
                    <a:shade val="75000"/>
                  </a:schemeClr>
                </a:solidFill>
              </a:rPr>
            </a:br>
            <a:endParaRPr lang="en-US" sz="4900" dirty="0">
              <a:solidFill>
                <a:schemeClr val="accent3">
                  <a:shade val="75000"/>
                </a:schemeClr>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01625" y="228600"/>
            <a:ext cx="8534400" cy="758825"/>
          </a:xfrm>
        </p:spPr>
        <p:txBody>
          <a:bodyPr/>
          <a:lstStyle/>
          <a:p>
            <a:pPr eaLnBrk="1" hangingPunct="1"/>
            <a:r>
              <a:rPr lang="en-US" smtClean="0"/>
              <a:t>VICTIM OF CRIME</a:t>
            </a:r>
          </a:p>
        </p:txBody>
      </p:sp>
      <p:sp>
        <p:nvSpPr>
          <p:cNvPr id="8" name="Content Placeholder 7"/>
          <p:cNvSpPr>
            <a:spLocks noGrp="1"/>
          </p:cNvSpPr>
          <p:nvPr>
            <p:ph sz="half" idx="1"/>
          </p:nvPr>
        </p:nvSpPr>
        <p:spPr>
          <a:xfrm>
            <a:off x="301625" y="1371600"/>
            <a:ext cx="4038600" cy="4681538"/>
          </a:xfrm>
        </p:spPr>
        <p:txBody>
          <a:bodyPr>
            <a:normAutofit fontScale="92500"/>
          </a:bodyPr>
          <a:lstStyle/>
          <a:p>
            <a:pPr marL="274320" indent="-274320" eaLnBrk="1" fontAlgn="auto" hangingPunct="1">
              <a:spcAft>
                <a:spcPts val="0"/>
              </a:spcAft>
              <a:buFont typeface="Wingdings 2"/>
              <a:buChar char=""/>
              <a:defRPr/>
            </a:pPr>
            <a:r>
              <a:rPr lang="en-US" dirty="0" smtClean="0"/>
              <a:t>Crimes include:</a:t>
            </a:r>
          </a:p>
          <a:p>
            <a:pPr marL="548640" lvl="1" indent="-274320" eaLnBrk="1" fontAlgn="auto" hangingPunct="1">
              <a:spcAft>
                <a:spcPts val="0"/>
              </a:spcAft>
              <a:buFont typeface="Wingdings"/>
              <a:buChar char=""/>
              <a:defRPr/>
            </a:pPr>
            <a:r>
              <a:rPr lang="en-US" dirty="0" smtClean="0"/>
              <a:t>Robbery</a:t>
            </a:r>
          </a:p>
          <a:p>
            <a:pPr marL="822960" lvl="2" eaLnBrk="1" fontAlgn="auto" hangingPunct="1">
              <a:spcAft>
                <a:spcPts val="0"/>
              </a:spcAft>
              <a:buClr>
                <a:schemeClr val="accent3"/>
              </a:buClr>
              <a:buFont typeface="Wingdings 2"/>
              <a:buChar char=""/>
              <a:defRPr/>
            </a:pPr>
            <a:r>
              <a:rPr lang="en-US" dirty="0" smtClean="0"/>
              <a:t>Assault with the intention of taking another’s property.</a:t>
            </a:r>
          </a:p>
          <a:p>
            <a:pPr marL="548640" lvl="1" indent="-274320" eaLnBrk="1" fontAlgn="auto" hangingPunct="1">
              <a:spcAft>
                <a:spcPts val="0"/>
              </a:spcAft>
              <a:buFont typeface="Wingdings"/>
              <a:buChar char=""/>
              <a:defRPr/>
            </a:pPr>
            <a:r>
              <a:rPr lang="en-US" dirty="0" smtClean="0"/>
              <a:t>Burglary</a:t>
            </a:r>
          </a:p>
          <a:p>
            <a:pPr marL="822960" lvl="2" eaLnBrk="1" fontAlgn="auto" hangingPunct="1">
              <a:spcAft>
                <a:spcPts val="0"/>
              </a:spcAft>
              <a:buClr>
                <a:schemeClr val="accent3"/>
              </a:buClr>
              <a:buFont typeface="Wingdings 2"/>
              <a:buChar char=""/>
              <a:defRPr/>
            </a:pPr>
            <a:r>
              <a:rPr lang="en-US" dirty="0" smtClean="0"/>
              <a:t>Illegally entering a building with the intent to take another’s property.</a:t>
            </a:r>
            <a:endParaRPr lang="en-US" dirty="0"/>
          </a:p>
          <a:p>
            <a:pPr marL="548640" lvl="1" indent="-274320" eaLnBrk="1" fontAlgn="auto" hangingPunct="1">
              <a:spcAft>
                <a:spcPts val="0"/>
              </a:spcAft>
              <a:buFont typeface="Wingdings"/>
              <a:buChar char=""/>
              <a:defRPr/>
            </a:pPr>
            <a:r>
              <a:rPr lang="en-US" dirty="0" smtClean="0"/>
              <a:t>Larceny</a:t>
            </a:r>
          </a:p>
          <a:p>
            <a:pPr marL="822960" lvl="2" eaLnBrk="1" fontAlgn="auto" hangingPunct="1">
              <a:spcAft>
                <a:spcPts val="0"/>
              </a:spcAft>
              <a:buClr>
                <a:schemeClr val="accent3"/>
              </a:buClr>
              <a:buFont typeface="Wingdings 2"/>
              <a:buChar char=""/>
              <a:defRPr/>
            </a:pPr>
            <a:r>
              <a:rPr lang="en-US" dirty="0" smtClean="0"/>
              <a:t>Theft of property</a:t>
            </a:r>
          </a:p>
          <a:p>
            <a:pPr marL="548640" lvl="1" indent="-274320" eaLnBrk="1" fontAlgn="auto" hangingPunct="1">
              <a:spcAft>
                <a:spcPts val="0"/>
              </a:spcAft>
              <a:buFont typeface="Wingdings"/>
              <a:buChar char=""/>
              <a:defRPr/>
            </a:pPr>
            <a:r>
              <a:rPr lang="en-US" dirty="0" smtClean="0"/>
              <a:t>Aggravated Assault</a:t>
            </a:r>
          </a:p>
          <a:p>
            <a:pPr marL="548640" lvl="1" indent="-274320" eaLnBrk="1" fontAlgn="auto" hangingPunct="1">
              <a:spcAft>
                <a:spcPts val="0"/>
              </a:spcAft>
              <a:buFont typeface="Wingdings"/>
              <a:buChar char=""/>
              <a:defRPr/>
            </a:pPr>
            <a:r>
              <a:rPr lang="en-US" dirty="0" smtClean="0"/>
              <a:t>Rape </a:t>
            </a:r>
          </a:p>
          <a:p>
            <a:pPr marL="822960" lvl="2" eaLnBrk="1" fontAlgn="auto" hangingPunct="1">
              <a:spcAft>
                <a:spcPts val="0"/>
              </a:spcAft>
              <a:buClr>
                <a:schemeClr val="accent3"/>
              </a:buClr>
              <a:buFont typeface="Wingdings 2"/>
              <a:buChar char=""/>
              <a:defRPr/>
            </a:pPr>
            <a:r>
              <a:rPr lang="en-US" dirty="0" smtClean="0"/>
              <a:t>Including attempted rape</a:t>
            </a:r>
          </a:p>
        </p:txBody>
      </p:sp>
      <p:sp>
        <p:nvSpPr>
          <p:cNvPr id="9" name="Content Placeholder 8"/>
          <p:cNvSpPr>
            <a:spLocks noGrp="1"/>
          </p:cNvSpPr>
          <p:nvPr>
            <p:ph sz="half" idx="2"/>
          </p:nvPr>
        </p:nvSpPr>
        <p:spPr>
          <a:xfrm>
            <a:off x="4800600" y="1371600"/>
            <a:ext cx="4038600" cy="4681538"/>
          </a:xfrm>
        </p:spPr>
        <p:txBody>
          <a:bodyPr>
            <a:normAutofit fontScale="92500"/>
          </a:bodyPr>
          <a:lstStyle/>
          <a:p>
            <a:pPr marL="274320" indent="-274320" eaLnBrk="1" fontAlgn="auto" hangingPunct="1">
              <a:spcAft>
                <a:spcPts val="0"/>
              </a:spcAft>
              <a:buFont typeface="Wingdings 2"/>
              <a:buChar char=""/>
              <a:defRPr/>
            </a:pPr>
            <a:r>
              <a:rPr lang="en-US" dirty="0" smtClean="0"/>
              <a:t>Include in your report:</a:t>
            </a:r>
          </a:p>
          <a:p>
            <a:pPr marL="548640" lvl="1" indent="-274320" eaLnBrk="1" fontAlgn="auto" hangingPunct="1">
              <a:spcAft>
                <a:spcPts val="0"/>
              </a:spcAft>
              <a:buFont typeface="Wingdings"/>
              <a:buChar char=""/>
              <a:defRPr/>
            </a:pPr>
            <a:r>
              <a:rPr lang="en-US" dirty="0" smtClean="0"/>
              <a:t>Date, time and place</a:t>
            </a:r>
          </a:p>
          <a:p>
            <a:pPr marL="548640" lvl="1" indent="-274320" eaLnBrk="1" fontAlgn="auto" hangingPunct="1">
              <a:spcAft>
                <a:spcPts val="0"/>
              </a:spcAft>
              <a:buFont typeface="Wingdings"/>
              <a:buChar char=""/>
              <a:defRPr/>
            </a:pPr>
            <a:r>
              <a:rPr lang="en-US" dirty="0" smtClean="0"/>
              <a:t>Perpetrator (if known)</a:t>
            </a:r>
          </a:p>
          <a:p>
            <a:pPr marL="548640" lvl="1" indent="-274320" eaLnBrk="1" fontAlgn="auto" hangingPunct="1">
              <a:spcAft>
                <a:spcPts val="0"/>
              </a:spcAft>
              <a:buFont typeface="Wingdings"/>
              <a:buChar char=""/>
              <a:defRPr/>
            </a:pPr>
            <a:r>
              <a:rPr lang="en-US" dirty="0" smtClean="0"/>
              <a:t>Specific description of incident including medical care received, property taken, etc.</a:t>
            </a:r>
          </a:p>
          <a:p>
            <a:pPr marL="548640" lvl="1" indent="-274320" eaLnBrk="1" fontAlgn="auto" hangingPunct="1">
              <a:spcAft>
                <a:spcPts val="0"/>
              </a:spcAft>
              <a:buFont typeface="Wingdings"/>
              <a:buChar char=""/>
              <a:defRPr/>
            </a:pPr>
            <a:r>
              <a:rPr lang="en-US" dirty="0" smtClean="0"/>
              <a:t>Law enforcement contacted?</a:t>
            </a:r>
          </a:p>
          <a:p>
            <a:pPr marL="548640" lvl="1" indent="-274320" eaLnBrk="1" fontAlgn="auto" hangingPunct="1">
              <a:spcAft>
                <a:spcPts val="0"/>
              </a:spcAft>
              <a:buFont typeface="Wingdings"/>
              <a:buChar char=""/>
              <a:defRPr/>
            </a:pPr>
            <a:r>
              <a:rPr lang="en-US" dirty="0" smtClean="0"/>
              <a:t>Follow up or preventative plans for the future.</a:t>
            </a:r>
          </a:p>
          <a:p>
            <a:pPr lvl="1" eaLnBrk="1" hangingPunct="1"/>
            <a:r>
              <a:rPr lang="en-US" dirty="0" smtClean="0"/>
              <a:t>Outside agencies involved?</a:t>
            </a:r>
          </a:p>
          <a:p>
            <a:pPr lvl="2" eaLnBrk="1" hangingPunct="1"/>
            <a:r>
              <a:rPr lang="en-US" dirty="0" smtClean="0"/>
              <a:t>APS, CPS, Police</a:t>
            </a:r>
          </a:p>
          <a:p>
            <a:pPr marL="548640" lvl="1" indent="-274320" eaLnBrk="1" fontAlgn="auto" hangingPunct="1">
              <a:spcAft>
                <a:spcPts val="0"/>
              </a:spcAft>
              <a:buFont typeface="Wingdings"/>
              <a:buChar char=""/>
              <a:defRPr/>
            </a:pP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blinds(horizontal)">
                                      <p:cBhvr>
                                        <p:cTn id="7" dur="500"/>
                                        <p:tgtEl>
                                          <p:spTgt spid="8">
                                            <p:txEl>
                                              <p:pRg st="1" end="1"/>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animEffect transition="in" filter="blinds(horizontal)">
                                      <p:cBhvr>
                                        <p:cTn id="11" dur="500"/>
                                        <p:tgtEl>
                                          <p:spTgt spid="8">
                                            <p:txEl>
                                              <p:pRg st="2" end="2"/>
                                            </p:txEl>
                                          </p:spTgt>
                                        </p:tgtEl>
                                      </p:cBhvr>
                                    </p:animEffect>
                                  </p:childTnLst>
                                </p:cTn>
                              </p:par>
                            </p:childTnLst>
                          </p:cTn>
                        </p:par>
                        <p:par>
                          <p:cTn id="12" fill="hold">
                            <p:stCondLst>
                              <p:cond delay="1000"/>
                            </p:stCondLst>
                            <p:childTnLst>
                              <p:par>
                                <p:cTn id="13" presetID="3" presetClass="entr" presetSubtype="10" fill="hold" nodeType="afterEffect">
                                  <p:stCondLst>
                                    <p:cond delay="300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blinds(horizontal)">
                                      <p:cBhvr>
                                        <p:cTn id="15" dur="500"/>
                                        <p:tgtEl>
                                          <p:spTgt spid="8">
                                            <p:txEl>
                                              <p:pRg st="3" end="3"/>
                                            </p:txEl>
                                          </p:spTgt>
                                        </p:tgtEl>
                                      </p:cBhvr>
                                    </p:animEffect>
                                  </p:childTnLst>
                                </p:cTn>
                              </p:par>
                            </p:childTnLst>
                          </p:cTn>
                        </p:par>
                        <p:par>
                          <p:cTn id="16" fill="hold">
                            <p:stCondLst>
                              <p:cond delay="4500"/>
                            </p:stCondLst>
                            <p:childTnLst>
                              <p:par>
                                <p:cTn id="17" presetID="3" presetClass="entr" presetSubtype="10" fill="hold" nodeType="after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blinds(horizontal)">
                                      <p:cBhvr>
                                        <p:cTn id="19" dur="500"/>
                                        <p:tgtEl>
                                          <p:spTgt spid="8">
                                            <p:txEl>
                                              <p:pRg st="4" end="4"/>
                                            </p:txEl>
                                          </p:spTgt>
                                        </p:tgtEl>
                                      </p:cBhvr>
                                    </p:animEffect>
                                  </p:childTnLst>
                                </p:cTn>
                              </p:par>
                            </p:childTnLst>
                          </p:cTn>
                        </p:par>
                        <p:par>
                          <p:cTn id="20" fill="hold">
                            <p:stCondLst>
                              <p:cond delay="5000"/>
                            </p:stCondLst>
                            <p:childTnLst>
                              <p:par>
                                <p:cTn id="21" presetID="3" presetClass="entr" presetSubtype="10" fill="hold" nodeType="afterEffect">
                                  <p:stCondLst>
                                    <p:cond delay="3000"/>
                                  </p:stCondLst>
                                  <p:childTnLst>
                                    <p:set>
                                      <p:cBhvr>
                                        <p:cTn id="22" dur="1" fill="hold">
                                          <p:stCondLst>
                                            <p:cond delay="0"/>
                                          </p:stCondLst>
                                        </p:cTn>
                                        <p:tgtEl>
                                          <p:spTgt spid="8">
                                            <p:txEl>
                                              <p:pRg st="5" end="5"/>
                                            </p:txEl>
                                          </p:spTgt>
                                        </p:tgtEl>
                                        <p:attrNameLst>
                                          <p:attrName>style.visibility</p:attrName>
                                        </p:attrNameLst>
                                      </p:cBhvr>
                                      <p:to>
                                        <p:strVal val="visible"/>
                                      </p:to>
                                    </p:set>
                                    <p:animEffect transition="in" filter="blinds(horizontal)">
                                      <p:cBhvr>
                                        <p:cTn id="23" dur="500"/>
                                        <p:tgtEl>
                                          <p:spTgt spid="8">
                                            <p:txEl>
                                              <p:pRg st="5" end="5"/>
                                            </p:txEl>
                                          </p:spTgt>
                                        </p:tgtEl>
                                      </p:cBhvr>
                                    </p:animEffect>
                                  </p:childTnLst>
                                </p:cTn>
                              </p:par>
                            </p:childTnLst>
                          </p:cTn>
                        </p:par>
                        <p:par>
                          <p:cTn id="24" fill="hold">
                            <p:stCondLst>
                              <p:cond delay="8500"/>
                            </p:stCondLst>
                            <p:childTnLst>
                              <p:par>
                                <p:cTn id="25" presetID="3" presetClass="entr" presetSubtype="10" fill="hold" nodeType="after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blinds(horizontal)">
                                      <p:cBhvr>
                                        <p:cTn id="27" dur="500"/>
                                        <p:tgtEl>
                                          <p:spTgt spid="8">
                                            <p:txEl>
                                              <p:pRg st="6" end="6"/>
                                            </p:txEl>
                                          </p:spTgt>
                                        </p:tgtEl>
                                      </p:cBhvr>
                                    </p:animEffect>
                                  </p:childTnLst>
                                </p:cTn>
                              </p:par>
                            </p:childTnLst>
                          </p:cTn>
                        </p:par>
                        <p:par>
                          <p:cTn id="28" fill="hold">
                            <p:stCondLst>
                              <p:cond delay="9000"/>
                            </p:stCondLst>
                            <p:childTnLst>
                              <p:par>
                                <p:cTn id="29" presetID="3" presetClass="entr" presetSubtype="10" fill="hold" nodeType="afterEffect">
                                  <p:stCondLst>
                                    <p:cond delay="3000"/>
                                  </p:stCondLst>
                                  <p:childTnLst>
                                    <p:set>
                                      <p:cBhvr>
                                        <p:cTn id="30" dur="1" fill="hold">
                                          <p:stCondLst>
                                            <p:cond delay="0"/>
                                          </p:stCondLst>
                                        </p:cTn>
                                        <p:tgtEl>
                                          <p:spTgt spid="8">
                                            <p:txEl>
                                              <p:pRg st="7" end="7"/>
                                            </p:txEl>
                                          </p:spTgt>
                                        </p:tgtEl>
                                        <p:attrNameLst>
                                          <p:attrName>style.visibility</p:attrName>
                                        </p:attrNameLst>
                                      </p:cBhvr>
                                      <p:to>
                                        <p:strVal val="visible"/>
                                      </p:to>
                                    </p:set>
                                    <p:animEffect transition="in" filter="blinds(horizontal)">
                                      <p:cBhvr>
                                        <p:cTn id="31" dur="500"/>
                                        <p:tgtEl>
                                          <p:spTgt spid="8">
                                            <p:txEl>
                                              <p:pRg st="7" end="7"/>
                                            </p:txEl>
                                          </p:spTgt>
                                        </p:tgtEl>
                                      </p:cBhvr>
                                    </p:animEffect>
                                  </p:childTnLst>
                                </p:cTn>
                              </p:par>
                            </p:childTnLst>
                          </p:cTn>
                        </p:par>
                        <p:par>
                          <p:cTn id="32" fill="hold">
                            <p:stCondLst>
                              <p:cond delay="12500"/>
                            </p:stCondLst>
                            <p:childTnLst>
                              <p:par>
                                <p:cTn id="33" presetID="3" presetClass="entr" presetSubtype="10" fill="hold" nodeType="afterEffect">
                                  <p:stCondLst>
                                    <p:cond delay="1500"/>
                                  </p:stCondLst>
                                  <p:childTnLst>
                                    <p:set>
                                      <p:cBhvr>
                                        <p:cTn id="34" dur="1" fill="hold">
                                          <p:stCondLst>
                                            <p:cond delay="0"/>
                                          </p:stCondLst>
                                        </p:cTn>
                                        <p:tgtEl>
                                          <p:spTgt spid="8">
                                            <p:txEl>
                                              <p:pRg st="8" end="8"/>
                                            </p:txEl>
                                          </p:spTgt>
                                        </p:tgtEl>
                                        <p:attrNameLst>
                                          <p:attrName>style.visibility</p:attrName>
                                        </p:attrNameLst>
                                      </p:cBhvr>
                                      <p:to>
                                        <p:strVal val="visible"/>
                                      </p:to>
                                    </p:set>
                                    <p:animEffect transition="in" filter="blinds(horizontal)">
                                      <p:cBhvr>
                                        <p:cTn id="35" dur="500"/>
                                        <p:tgtEl>
                                          <p:spTgt spid="8">
                                            <p:txEl>
                                              <p:pRg st="8" end="8"/>
                                            </p:txEl>
                                          </p:spTgt>
                                        </p:tgtEl>
                                      </p:cBhvr>
                                    </p:animEffect>
                                  </p:childTnLst>
                                </p:cTn>
                              </p:par>
                            </p:childTnLst>
                          </p:cTn>
                        </p:par>
                        <p:par>
                          <p:cTn id="36" fill="hold">
                            <p:stCondLst>
                              <p:cond delay="14500"/>
                            </p:stCondLst>
                            <p:childTnLst>
                              <p:par>
                                <p:cTn id="37" presetID="3" presetClass="entr" presetSubtype="10" fill="hold" nodeType="after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animEffect transition="in" filter="blinds(horizontal)">
                                      <p:cBhvr>
                                        <p:cTn id="39" dur="500"/>
                                        <p:tgtEl>
                                          <p:spTgt spid="8">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Effect transition="in" filter="blinds(horizontal)">
                                      <p:cBhvr>
                                        <p:cTn id="44" dur="500"/>
                                        <p:tgtEl>
                                          <p:spTgt spid="9">
                                            <p:txEl>
                                              <p:pRg st="0" end="0"/>
                                            </p:txEl>
                                          </p:spTgt>
                                        </p:tgtEl>
                                      </p:cBhvr>
                                    </p:animEffect>
                                  </p:childTnLst>
                                </p:cTn>
                              </p:par>
                            </p:childTnLst>
                          </p:cTn>
                        </p:par>
                        <p:par>
                          <p:cTn id="45" fill="hold">
                            <p:stCondLst>
                              <p:cond delay="500"/>
                            </p:stCondLst>
                            <p:childTnLst>
                              <p:par>
                                <p:cTn id="46" presetID="3" presetClass="entr" presetSubtype="10" fill="hold" nodeType="afterEffect">
                                  <p:stCondLst>
                                    <p:cond delay="0"/>
                                  </p:stCondLst>
                                  <p:childTnLst>
                                    <p:set>
                                      <p:cBhvr>
                                        <p:cTn id="47" dur="1" fill="hold">
                                          <p:stCondLst>
                                            <p:cond delay="0"/>
                                          </p:stCondLst>
                                        </p:cTn>
                                        <p:tgtEl>
                                          <p:spTgt spid="9">
                                            <p:txEl>
                                              <p:pRg st="1" end="1"/>
                                            </p:txEl>
                                          </p:spTgt>
                                        </p:tgtEl>
                                        <p:attrNameLst>
                                          <p:attrName>style.visibility</p:attrName>
                                        </p:attrNameLst>
                                      </p:cBhvr>
                                      <p:to>
                                        <p:strVal val="visible"/>
                                      </p:to>
                                    </p:set>
                                    <p:animEffect transition="in" filter="blinds(horizontal)">
                                      <p:cBhvr>
                                        <p:cTn id="48" dur="500"/>
                                        <p:tgtEl>
                                          <p:spTgt spid="9">
                                            <p:txEl>
                                              <p:pRg st="1" end="1"/>
                                            </p:txEl>
                                          </p:spTgt>
                                        </p:tgtEl>
                                      </p:cBhvr>
                                    </p:animEffect>
                                  </p:childTnLst>
                                </p:cTn>
                              </p:par>
                            </p:childTnLst>
                          </p:cTn>
                        </p:par>
                        <p:par>
                          <p:cTn id="49" fill="hold">
                            <p:stCondLst>
                              <p:cond delay="1000"/>
                            </p:stCondLst>
                            <p:childTnLst>
                              <p:par>
                                <p:cTn id="50" presetID="3" presetClass="entr" presetSubtype="10" fill="hold" nodeType="afterEffect">
                                  <p:stCondLst>
                                    <p:cond delay="1500"/>
                                  </p:stCondLst>
                                  <p:childTnLst>
                                    <p:set>
                                      <p:cBhvr>
                                        <p:cTn id="51" dur="1" fill="hold">
                                          <p:stCondLst>
                                            <p:cond delay="0"/>
                                          </p:stCondLst>
                                        </p:cTn>
                                        <p:tgtEl>
                                          <p:spTgt spid="9">
                                            <p:txEl>
                                              <p:pRg st="2" end="2"/>
                                            </p:txEl>
                                          </p:spTgt>
                                        </p:tgtEl>
                                        <p:attrNameLst>
                                          <p:attrName>style.visibility</p:attrName>
                                        </p:attrNameLst>
                                      </p:cBhvr>
                                      <p:to>
                                        <p:strVal val="visible"/>
                                      </p:to>
                                    </p:set>
                                    <p:animEffect transition="in" filter="blinds(horizontal)">
                                      <p:cBhvr>
                                        <p:cTn id="52" dur="500"/>
                                        <p:tgtEl>
                                          <p:spTgt spid="9">
                                            <p:txEl>
                                              <p:pRg st="2" end="2"/>
                                            </p:txEl>
                                          </p:spTgt>
                                        </p:tgtEl>
                                      </p:cBhvr>
                                    </p:animEffect>
                                  </p:childTnLst>
                                </p:cTn>
                              </p:par>
                            </p:childTnLst>
                          </p:cTn>
                        </p:par>
                        <p:par>
                          <p:cTn id="53" fill="hold">
                            <p:stCondLst>
                              <p:cond delay="3000"/>
                            </p:stCondLst>
                            <p:childTnLst>
                              <p:par>
                                <p:cTn id="54" presetID="3" presetClass="entr" presetSubtype="10" fill="hold" nodeType="afterEffect">
                                  <p:stCondLst>
                                    <p:cond delay="1500"/>
                                  </p:stCondLst>
                                  <p:childTnLst>
                                    <p:set>
                                      <p:cBhvr>
                                        <p:cTn id="55" dur="1" fill="hold">
                                          <p:stCondLst>
                                            <p:cond delay="0"/>
                                          </p:stCondLst>
                                        </p:cTn>
                                        <p:tgtEl>
                                          <p:spTgt spid="9">
                                            <p:txEl>
                                              <p:pRg st="3" end="3"/>
                                            </p:txEl>
                                          </p:spTgt>
                                        </p:tgtEl>
                                        <p:attrNameLst>
                                          <p:attrName>style.visibility</p:attrName>
                                        </p:attrNameLst>
                                      </p:cBhvr>
                                      <p:to>
                                        <p:strVal val="visible"/>
                                      </p:to>
                                    </p:set>
                                    <p:animEffect transition="in" filter="blinds(horizontal)">
                                      <p:cBhvr>
                                        <p:cTn id="56" dur="500"/>
                                        <p:tgtEl>
                                          <p:spTgt spid="9">
                                            <p:txEl>
                                              <p:pRg st="3" end="3"/>
                                            </p:txEl>
                                          </p:spTgt>
                                        </p:tgtEl>
                                      </p:cBhvr>
                                    </p:animEffect>
                                  </p:childTnLst>
                                </p:cTn>
                              </p:par>
                            </p:childTnLst>
                          </p:cTn>
                        </p:par>
                        <p:par>
                          <p:cTn id="57" fill="hold">
                            <p:stCondLst>
                              <p:cond delay="5000"/>
                            </p:stCondLst>
                            <p:childTnLst>
                              <p:par>
                                <p:cTn id="58" presetID="3" presetClass="entr" presetSubtype="10" fill="hold" nodeType="afterEffect">
                                  <p:stCondLst>
                                    <p:cond delay="2500"/>
                                  </p:stCondLst>
                                  <p:childTnLst>
                                    <p:set>
                                      <p:cBhvr>
                                        <p:cTn id="59" dur="1" fill="hold">
                                          <p:stCondLst>
                                            <p:cond delay="0"/>
                                          </p:stCondLst>
                                        </p:cTn>
                                        <p:tgtEl>
                                          <p:spTgt spid="9">
                                            <p:txEl>
                                              <p:pRg st="4" end="4"/>
                                            </p:txEl>
                                          </p:spTgt>
                                        </p:tgtEl>
                                        <p:attrNameLst>
                                          <p:attrName>style.visibility</p:attrName>
                                        </p:attrNameLst>
                                      </p:cBhvr>
                                      <p:to>
                                        <p:strVal val="visible"/>
                                      </p:to>
                                    </p:set>
                                    <p:animEffect transition="in" filter="blinds(horizontal)">
                                      <p:cBhvr>
                                        <p:cTn id="60" dur="500"/>
                                        <p:tgtEl>
                                          <p:spTgt spid="9">
                                            <p:txEl>
                                              <p:pRg st="4" end="4"/>
                                            </p:txEl>
                                          </p:spTgt>
                                        </p:tgtEl>
                                      </p:cBhvr>
                                    </p:animEffect>
                                  </p:childTnLst>
                                </p:cTn>
                              </p:par>
                            </p:childTnLst>
                          </p:cTn>
                        </p:par>
                        <p:par>
                          <p:cTn id="61" fill="hold">
                            <p:stCondLst>
                              <p:cond delay="8000"/>
                            </p:stCondLst>
                            <p:childTnLst>
                              <p:par>
                                <p:cTn id="62" presetID="3" presetClass="entr" presetSubtype="10" fill="hold" nodeType="afterEffect">
                                  <p:stCondLst>
                                    <p:cond delay="1000"/>
                                  </p:stCondLst>
                                  <p:childTnLst>
                                    <p:set>
                                      <p:cBhvr>
                                        <p:cTn id="63" dur="1" fill="hold">
                                          <p:stCondLst>
                                            <p:cond delay="0"/>
                                          </p:stCondLst>
                                        </p:cTn>
                                        <p:tgtEl>
                                          <p:spTgt spid="9">
                                            <p:txEl>
                                              <p:pRg st="5" end="5"/>
                                            </p:txEl>
                                          </p:spTgt>
                                        </p:tgtEl>
                                        <p:attrNameLst>
                                          <p:attrName>style.visibility</p:attrName>
                                        </p:attrNameLst>
                                      </p:cBhvr>
                                      <p:to>
                                        <p:strVal val="visible"/>
                                      </p:to>
                                    </p:set>
                                    <p:animEffect transition="in" filter="blinds(horizontal)">
                                      <p:cBhvr>
                                        <p:cTn id="64" dur="500"/>
                                        <p:tgtEl>
                                          <p:spTgt spid="9">
                                            <p:txEl>
                                              <p:pRg st="5" end="5"/>
                                            </p:txEl>
                                          </p:spTgt>
                                        </p:tgtEl>
                                      </p:cBhvr>
                                    </p:animEffect>
                                  </p:childTnLst>
                                </p:cTn>
                              </p:par>
                            </p:childTnLst>
                          </p:cTn>
                        </p:par>
                        <p:par>
                          <p:cTn id="65" fill="hold">
                            <p:stCondLst>
                              <p:cond delay="9500"/>
                            </p:stCondLst>
                            <p:childTnLst>
                              <p:par>
                                <p:cTn id="66" presetID="3" presetClass="entr" presetSubtype="10" fill="hold" nodeType="afterEffect">
                                  <p:stCondLst>
                                    <p:cond delay="1000"/>
                                  </p:stCondLst>
                                  <p:childTnLst>
                                    <p:set>
                                      <p:cBhvr>
                                        <p:cTn id="67" dur="1" fill="hold">
                                          <p:stCondLst>
                                            <p:cond delay="0"/>
                                          </p:stCondLst>
                                        </p:cTn>
                                        <p:tgtEl>
                                          <p:spTgt spid="9">
                                            <p:txEl>
                                              <p:pRg st="6" end="6"/>
                                            </p:txEl>
                                          </p:spTgt>
                                        </p:tgtEl>
                                        <p:attrNameLst>
                                          <p:attrName>style.visibility</p:attrName>
                                        </p:attrNameLst>
                                      </p:cBhvr>
                                      <p:to>
                                        <p:strVal val="visible"/>
                                      </p:to>
                                    </p:set>
                                    <p:animEffect transition="in" filter="blinds(horizontal)">
                                      <p:cBhvr>
                                        <p:cTn id="68" dur="500"/>
                                        <p:tgtEl>
                                          <p:spTgt spid="9">
                                            <p:txEl>
                                              <p:pRg st="6" end="6"/>
                                            </p:txEl>
                                          </p:spTgt>
                                        </p:tgtEl>
                                      </p:cBhvr>
                                    </p:animEffect>
                                  </p:childTnLst>
                                </p:cTn>
                              </p:par>
                            </p:childTnLst>
                          </p:cTn>
                        </p:par>
                        <p:par>
                          <p:cTn id="69" fill="hold">
                            <p:stCondLst>
                              <p:cond delay="11000"/>
                            </p:stCondLst>
                            <p:childTnLst>
                              <p:par>
                                <p:cTn id="70" presetID="3" presetClass="entr" presetSubtype="10" fill="hold" nodeType="afterEffect">
                                  <p:stCondLst>
                                    <p:cond delay="1000"/>
                                  </p:stCondLst>
                                  <p:childTnLst>
                                    <p:set>
                                      <p:cBhvr>
                                        <p:cTn id="71" dur="1" fill="hold">
                                          <p:stCondLst>
                                            <p:cond delay="0"/>
                                          </p:stCondLst>
                                        </p:cTn>
                                        <p:tgtEl>
                                          <p:spTgt spid="9">
                                            <p:txEl>
                                              <p:pRg st="7" end="7"/>
                                            </p:txEl>
                                          </p:spTgt>
                                        </p:tgtEl>
                                        <p:attrNameLst>
                                          <p:attrName>style.visibility</p:attrName>
                                        </p:attrNameLst>
                                      </p:cBhvr>
                                      <p:to>
                                        <p:strVal val="visible"/>
                                      </p:to>
                                    </p:set>
                                    <p:animEffect transition="in" filter="blinds(horizontal)">
                                      <p:cBhvr>
                                        <p:cTn id="72"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a:xfrm>
            <a:off x="301625" y="228600"/>
            <a:ext cx="8534400" cy="758825"/>
          </a:xfrm>
        </p:spPr>
        <p:txBody>
          <a:bodyPr/>
          <a:lstStyle/>
          <a:p>
            <a:pPr eaLnBrk="1" hangingPunct="1"/>
            <a:r>
              <a:rPr lang="en-US" smtClean="0"/>
              <a:t>SUSPECTED ABUSE</a:t>
            </a:r>
          </a:p>
        </p:txBody>
      </p:sp>
      <p:sp>
        <p:nvSpPr>
          <p:cNvPr id="5" name="Content Placeholder 4"/>
          <p:cNvSpPr>
            <a:spLocks noGrp="1"/>
          </p:cNvSpPr>
          <p:nvPr>
            <p:ph sz="half" idx="1"/>
          </p:nvPr>
        </p:nvSpPr>
        <p:spPr>
          <a:xfrm>
            <a:off x="301625" y="1371600"/>
            <a:ext cx="4038600" cy="4681538"/>
          </a:xfrm>
        </p:spPr>
        <p:txBody>
          <a:bodyPr/>
          <a:lstStyle/>
          <a:p>
            <a:pPr eaLnBrk="1" hangingPunct="1"/>
            <a:endParaRPr lang="en-US" dirty="0" smtClean="0"/>
          </a:p>
          <a:p>
            <a:pPr eaLnBrk="1" hangingPunct="1"/>
            <a:r>
              <a:rPr lang="en-US" dirty="0" smtClean="0"/>
              <a:t>Physical abuse</a:t>
            </a:r>
          </a:p>
          <a:p>
            <a:pPr lvl="1" eaLnBrk="1" hangingPunct="1"/>
            <a:r>
              <a:rPr lang="en-US" dirty="0" smtClean="0"/>
              <a:t>Physical/chemical restraint</a:t>
            </a:r>
          </a:p>
          <a:p>
            <a:pPr eaLnBrk="1" hangingPunct="1"/>
            <a:r>
              <a:rPr lang="en-US" dirty="0" smtClean="0"/>
              <a:t>Emotional abuse</a:t>
            </a:r>
          </a:p>
          <a:p>
            <a:pPr eaLnBrk="1" hangingPunct="1"/>
            <a:r>
              <a:rPr lang="en-US" dirty="0" smtClean="0"/>
              <a:t>Financial abuse</a:t>
            </a:r>
          </a:p>
          <a:p>
            <a:pPr eaLnBrk="1" hangingPunct="1"/>
            <a:r>
              <a:rPr lang="en-US" dirty="0" smtClean="0"/>
              <a:t>Sexual abuse</a:t>
            </a:r>
          </a:p>
        </p:txBody>
      </p:sp>
      <p:sp>
        <p:nvSpPr>
          <p:cNvPr id="6" name="Content Placeholder 5"/>
          <p:cNvSpPr>
            <a:spLocks noGrp="1"/>
          </p:cNvSpPr>
          <p:nvPr>
            <p:ph sz="half" idx="2"/>
          </p:nvPr>
        </p:nvSpPr>
        <p:spPr>
          <a:xfrm>
            <a:off x="4572000" y="1600200"/>
            <a:ext cx="4114800" cy="4525963"/>
          </a:xfrm>
        </p:spPr>
        <p:txBody>
          <a:bodyPr/>
          <a:lstStyle/>
          <a:p>
            <a:pPr eaLnBrk="1" hangingPunct="1"/>
            <a:r>
              <a:rPr lang="en-US" dirty="0" smtClean="0"/>
              <a:t>Include in your report:</a:t>
            </a:r>
          </a:p>
          <a:p>
            <a:pPr lvl="1" eaLnBrk="1" hangingPunct="1"/>
            <a:r>
              <a:rPr lang="en-US" dirty="0" smtClean="0"/>
              <a:t>Date and time (approx ok)</a:t>
            </a:r>
          </a:p>
          <a:p>
            <a:pPr lvl="1" eaLnBrk="1" hangingPunct="1"/>
            <a:r>
              <a:rPr lang="en-US" dirty="0" smtClean="0"/>
              <a:t>Perpetrator (if known)</a:t>
            </a:r>
          </a:p>
          <a:p>
            <a:pPr lvl="1" eaLnBrk="1" hangingPunct="1"/>
            <a:r>
              <a:rPr lang="en-US" dirty="0" smtClean="0"/>
              <a:t>How abuse was discovered</a:t>
            </a:r>
          </a:p>
          <a:p>
            <a:pPr lvl="1" eaLnBrk="1" hangingPunct="1"/>
            <a:r>
              <a:rPr lang="en-US" dirty="0" smtClean="0"/>
              <a:t>Medical care received</a:t>
            </a:r>
          </a:p>
          <a:p>
            <a:pPr lvl="1" eaLnBrk="1" hangingPunct="1"/>
            <a:r>
              <a:rPr lang="en-US" dirty="0" smtClean="0"/>
              <a:t>Plans to protect from future abuse</a:t>
            </a:r>
          </a:p>
          <a:p>
            <a:pPr lvl="1" eaLnBrk="1" hangingPunct="1"/>
            <a:r>
              <a:rPr lang="en-US" dirty="0" smtClean="0"/>
              <a:t>Outside agencies involved?</a:t>
            </a:r>
          </a:p>
          <a:p>
            <a:pPr lvl="2" eaLnBrk="1" hangingPunct="1"/>
            <a:r>
              <a:rPr lang="en-US" dirty="0" smtClean="0"/>
              <a:t>APS, CPS, Police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par>
                          <p:cTn id="13" fill="hold">
                            <p:stCondLst>
                              <p:cond delay="500"/>
                            </p:stCondLst>
                            <p:childTnLst>
                              <p:par>
                                <p:cTn id="14" presetID="3" presetClass="entr" presetSubtype="10" fill="hold" nodeType="afterEffect">
                                  <p:stCondLst>
                                    <p:cond delay="350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childTnLst>
                          </p:cTn>
                        </p:par>
                        <p:par>
                          <p:cTn id="17" fill="hold">
                            <p:stCondLst>
                              <p:cond delay="4500"/>
                            </p:stCondLst>
                            <p:childTnLst>
                              <p:par>
                                <p:cTn id="18" presetID="3" presetClass="entr" presetSubtype="10" fill="hold" nodeType="afterEffect">
                                  <p:stCondLst>
                                    <p:cond delay="250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blinds(horizontal)">
                                      <p:cBhvr>
                                        <p:cTn id="20" dur="500"/>
                                        <p:tgtEl>
                                          <p:spTgt spid="5">
                                            <p:txEl>
                                              <p:pRg st="4" end="4"/>
                                            </p:txEl>
                                          </p:spTgt>
                                        </p:tgtEl>
                                      </p:cBhvr>
                                    </p:animEffect>
                                  </p:childTnLst>
                                </p:cTn>
                              </p:par>
                            </p:childTnLst>
                          </p:cTn>
                        </p:par>
                        <p:par>
                          <p:cTn id="21" fill="hold">
                            <p:stCondLst>
                              <p:cond delay="7500"/>
                            </p:stCondLst>
                            <p:childTnLst>
                              <p:par>
                                <p:cTn id="22" presetID="3" presetClass="entr" presetSubtype="10" fill="hold" nodeType="afterEffect">
                                  <p:stCondLst>
                                    <p:cond delay="50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linds(horizontal)">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blinds(horizontal)">
                                      <p:cBhvr>
                                        <p:cTn id="29" dur="500"/>
                                        <p:tgtEl>
                                          <p:spTgt spid="6">
                                            <p:txEl>
                                              <p:pRg st="0" end="0"/>
                                            </p:txEl>
                                          </p:spTgt>
                                        </p:tgtEl>
                                      </p:cBhvr>
                                    </p:animEffect>
                                  </p:childTnLst>
                                </p:cTn>
                              </p:par>
                            </p:childTnLst>
                          </p:cTn>
                        </p:par>
                        <p:par>
                          <p:cTn id="30" fill="hold">
                            <p:stCondLst>
                              <p:cond delay="500"/>
                            </p:stCondLst>
                            <p:childTnLst>
                              <p:par>
                                <p:cTn id="31" presetID="3" presetClass="entr" presetSubtype="10" fill="hold" nodeType="afterEffect">
                                  <p:stCondLst>
                                    <p:cond delay="1000"/>
                                  </p:stCondLst>
                                  <p:childTnLst>
                                    <p:set>
                                      <p:cBhvr>
                                        <p:cTn id="32" dur="1" fill="hold">
                                          <p:stCondLst>
                                            <p:cond delay="0"/>
                                          </p:stCondLst>
                                        </p:cTn>
                                        <p:tgtEl>
                                          <p:spTgt spid="6">
                                            <p:txEl>
                                              <p:pRg st="1" end="1"/>
                                            </p:txEl>
                                          </p:spTgt>
                                        </p:tgtEl>
                                        <p:attrNameLst>
                                          <p:attrName>style.visibility</p:attrName>
                                        </p:attrNameLst>
                                      </p:cBhvr>
                                      <p:to>
                                        <p:strVal val="visible"/>
                                      </p:to>
                                    </p:set>
                                    <p:animEffect transition="in" filter="blinds(horizontal)">
                                      <p:cBhvr>
                                        <p:cTn id="33" dur="500"/>
                                        <p:tgtEl>
                                          <p:spTgt spid="6">
                                            <p:txEl>
                                              <p:pRg st="1" end="1"/>
                                            </p:txEl>
                                          </p:spTgt>
                                        </p:tgtEl>
                                      </p:cBhvr>
                                    </p:animEffect>
                                  </p:childTnLst>
                                </p:cTn>
                              </p:par>
                            </p:childTnLst>
                          </p:cTn>
                        </p:par>
                        <p:par>
                          <p:cTn id="34" fill="hold">
                            <p:stCondLst>
                              <p:cond delay="2000"/>
                            </p:stCondLst>
                            <p:childTnLst>
                              <p:par>
                                <p:cTn id="35" presetID="3" presetClass="entr" presetSubtype="10" fill="hold" nodeType="afterEffect">
                                  <p:stCondLst>
                                    <p:cond delay="150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blinds(horizontal)">
                                      <p:cBhvr>
                                        <p:cTn id="37" dur="500"/>
                                        <p:tgtEl>
                                          <p:spTgt spid="6">
                                            <p:txEl>
                                              <p:pRg st="2" end="2"/>
                                            </p:txEl>
                                          </p:spTgt>
                                        </p:tgtEl>
                                      </p:cBhvr>
                                    </p:animEffect>
                                  </p:childTnLst>
                                </p:cTn>
                              </p:par>
                            </p:childTnLst>
                          </p:cTn>
                        </p:par>
                        <p:par>
                          <p:cTn id="38" fill="hold">
                            <p:stCondLst>
                              <p:cond delay="4000"/>
                            </p:stCondLst>
                            <p:childTnLst>
                              <p:par>
                                <p:cTn id="39" presetID="3" presetClass="entr" presetSubtype="10" fill="hold" nodeType="afterEffect">
                                  <p:stCondLst>
                                    <p:cond delay="1000"/>
                                  </p:stCondLst>
                                  <p:childTnLst>
                                    <p:set>
                                      <p:cBhvr>
                                        <p:cTn id="40" dur="1" fill="hold">
                                          <p:stCondLst>
                                            <p:cond delay="0"/>
                                          </p:stCondLst>
                                        </p:cTn>
                                        <p:tgtEl>
                                          <p:spTgt spid="6">
                                            <p:txEl>
                                              <p:pRg st="3" end="3"/>
                                            </p:txEl>
                                          </p:spTgt>
                                        </p:tgtEl>
                                        <p:attrNameLst>
                                          <p:attrName>style.visibility</p:attrName>
                                        </p:attrNameLst>
                                      </p:cBhvr>
                                      <p:to>
                                        <p:strVal val="visible"/>
                                      </p:to>
                                    </p:set>
                                    <p:animEffect transition="in" filter="blinds(horizontal)">
                                      <p:cBhvr>
                                        <p:cTn id="41" dur="500"/>
                                        <p:tgtEl>
                                          <p:spTgt spid="6">
                                            <p:txEl>
                                              <p:pRg st="3" end="3"/>
                                            </p:txEl>
                                          </p:spTgt>
                                        </p:tgtEl>
                                      </p:cBhvr>
                                    </p:animEffect>
                                  </p:childTnLst>
                                </p:cTn>
                              </p:par>
                            </p:childTnLst>
                          </p:cTn>
                        </p:par>
                        <p:par>
                          <p:cTn id="42" fill="hold">
                            <p:stCondLst>
                              <p:cond delay="5500"/>
                            </p:stCondLst>
                            <p:childTnLst>
                              <p:par>
                                <p:cTn id="43" presetID="3" presetClass="entr" presetSubtype="10" fill="hold" nodeType="afterEffect">
                                  <p:stCondLst>
                                    <p:cond delay="1000"/>
                                  </p:stCondLst>
                                  <p:childTnLst>
                                    <p:set>
                                      <p:cBhvr>
                                        <p:cTn id="44" dur="1" fill="hold">
                                          <p:stCondLst>
                                            <p:cond delay="0"/>
                                          </p:stCondLst>
                                        </p:cTn>
                                        <p:tgtEl>
                                          <p:spTgt spid="6">
                                            <p:txEl>
                                              <p:pRg st="4" end="4"/>
                                            </p:txEl>
                                          </p:spTgt>
                                        </p:tgtEl>
                                        <p:attrNameLst>
                                          <p:attrName>style.visibility</p:attrName>
                                        </p:attrNameLst>
                                      </p:cBhvr>
                                      <p:to>
                                        <p:strVal val="visible"/>
                                      </p:to>
                                    </p:set>
                                    <p:animEffect transition="in" filter="blinds(horizontal)">
                                      <p:cBhvr>
                                        <p:cTn id="45" dur="500"/>
                                        <p:tgtEl>
                                          <p:spTgt spid="6">
                                            <p:txEl>
                                              <p:pRg st="4" end="4"/>
                                            </p:txEl>
                                          </p:spTgt>
                                        </p:tgtEl>
                                      </p:cBhvr>
                                    </p:animEffect>
                                  </p:childTnLst>
                                </p:cTn>
                              </p:par>
                            </p:childTnLst>
                          </p:cTn>
                        </p:par>
                        <p:par>
                          <p:cTn id="46" fill="hold">
                            <p:stCondLst>
                              <p:cond delay="7000"/>
                            </p:stCondLst>
                            <p:childTnLst>
                              <p:par>
                                <p:cTn id="47" presetID="3" presetClass="entr" presetSubtype="10" fill="hold" nodeType="afterEffect">
                                  <p:stCondLst>
                                    <p:cond delay="1000"/>
                                  </p:stCondLst>
                                  <p:childTnLst>
                                    <p:set>
                                      <p:cBhvr>
                                        <p:cTn id="48" dur="1" fill="hold">
                                          <p:stCondLst>
                                            <p:cond delay="0"/>
                                          </p:stCondLst>
                                        </p:cTn>
                                        <p:tgtEl>
                                          <p:spTgt spid="6">
                                            <p:txEl>
                                              <p:pRg st="5" end="5"/>
                                            </p:txEl>
                                          </p:spTgt>
                                        </p:tgtEl>
                                        <p:attrNameLst>
                                          <p:attrName>style.visibility</p:attrName>
                                        </p:attrNameLst>
                                      </p:cBhvr>
                                      <p:to>
                                        <p:strVal val="visible"/>
                                      </p:to>
                                    </p:set>
                                    <p:animEffect transition="in" filter="blinds(horizontal)">
                                      <p:cBhvr>
                                        <p:cTn id="49" dur="500"/>
                                        <p:tgtEl>
                                          <p:spTgt spid="6">
                                            <p:txEl>
                                              <p:pRg st="5" end="5"/>
                                            </p:txEl>
                                          </p:spTgt>
                                        </p:tgtEl>
                                      </p:cBhvr>
                                    </p:animEffect>
                                  </p:childTnLst>
                                </p:cTn>
                              </p:par>
                            </p:childTnLst>
                          </p:cTn>
                        </p:par>
                        <p:par>
                          <p:cTn id="50" fill="hold">
                            <p:stCondLst>
                              <p:cond delay="8500"/>
                            </p:stCondLst>
                            <p:childTnLst>
                              <p:par>
                                <p:cTn id="51" presetID="3" presetClass="entr" presetSubtype="10" fill="hold" nodeType="afterEffect">
                                  <p:stCondLst>
                                    <p:cond delay="1000"/>
                                  </p:stCondLst>
                                  <p:childTnLst>
                                    <p:set>
                                      <p:cBhvr>
                                        <p:cTn id="52" dur="1" fill="hold">
                                          <p:stCondLst>
                                            <p:cond delay="0"/>
                                          </p:stCondLst>
                                        </p:cTn>
                                        <p:tgtEl>
                                          <p:spTgt spid="6">
                                            <p:txEl>
                                              <p:pRg st="6" end="6"/>
                                            </p:txEl>
                                          </p:spTgt>
                                        </p:tgtEl>
                                        <p:attrNameLst>
                                          <p:attrName>style.visibility</p:attrName>
                                        </p:attrNameLst>
                                      </p:cBhvr>
                                      <p:to>
                                        <p:strVal val="visible"/>
                                      </p:to>
                                    </p:set>
                                    <p:animEffect transition="in" filter="blinds(horizontal)">
                                      <p:cBhvr>
                                        <p:cTn id="53" dur="500"/>
                                        <p:tgtEl>
                                          <p:spTgt spid="6">
                                            <p:txEl>
                                              <p:pRg st="6" end="6"/>
                                            </p:txEl>
                                          </p:spTgt>
                                        </p:tgtEl>
                                      </p:cBhvr>
                                    </p:animEffect>
                                  </p:childTnLst>
                                </p:cTn>
                              </p:par>
                            </p:childTnLst>
                          </p:cTn>
                        </p:par>
                        <p:par>
                          <p:cTn id="54" fill="hold">
                            <p:stCondLst>
                              <p:cond delay="10000"/>
                            </p:stCondLst>
                            <p:childTnLst>
                              <p:par>
                                <p:cTn id="55" presetID="3" presetClass="entr" presetSubtype="10" fill="hold" nodeType="afterEffect">
                                  <p:stCondLst>
                                    <p:cond delay="0"/>
                                  </p:stCondLst>
                                  <p:childTnLst>
                                    <p:set>
                                      <p:cBhvr>
                                        <p:cTn id="56" dur="1" fill="hold">
                                          <p:stCondLst>
                                            <p:cond delay="0"/>
                                          </p:stCondLst>
                                        </p:cTn>
                                        <p:tgtEl>
                                          <p:spTgt spid="6">
                                            <p:txEl>
                                              <p:pRg st="7" end="7"/>
                                            </p:txEl>
                                          </p:spTgt>
                                        </p:tgtEl>
                                        <p:attrNameLst>
                                          <p:attrName>style.visibility</p:attrName>
                                        </p:attrNameLst>
                                      </p:cBhvr>
                                      <p:to>
                                        <p:strVal val="visible"/>
                                      </p:to>
                                    </p:set>
                                    <p:animEffect transition="in" filter="blinds(horizontal)">
                                      <p:cBhvr>
                                        <p:cTn id="5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955</TotalTime>
  <Words>1492</Words>
  <Application>Microsoft Office PowerPoint</Application>
  <PresentationFormat>On-screen Show (4:3)</PresentationFormat>
  <Paragraphs>201</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Georgia</vt:lpstr>
      <vt:lpstr>Wingdings</vt:lpstr>
      <vt:lpstr>Wingdings 2</vt:lpstr>
      <vt:lpstr>Civic</vt:lpstr>
      <vt:lpstr>Risk Mitigation &amp;  Special Incident Reports </vt:lpstr>
      <vt:lpstr>Risk Mitigation</vt:lpstr>
      <vt:lpstr>Risk Management</vt:lpstr>
      <vt:lpstr>PURPOSE</vt:lpstr>
      <vt:lpstr>What is a Special Incident? </vt:lpstr>
      <vt:lpstr>Who needs to report?</vt:lpstr>
      <vt:lpstr>        The following incident types (Victim of Crime, Suspected Abuse &amp; Death) need to be reported  immediately, regardless of when or where they occur: </vt:lpstr>
      <vt:lpstr>VICTIM OF CRIME</vt:lpstr>
      <vt:lpstr>SUSPECTED ABUSE</vt:lpstr>
      <vt:lpstr>SUSPECTED NEGLECT</vt:lpstr>
      <vt:lpstr>DEATH</vt:lpstr>
      <vt:lpstr>As a MANDATED REPORTER, it is your legal duty to report reasonably suspected abuse or neglect to the proper authorities!</vt:lpstr>
      <vt:lpstr>Per T17 regulations, the following incident types must be reported when they occur while under vendored care:  Report by phone, fax, or email not more than  24 hours after learning of the occurrence to NBRC;  Written SIR due within 48 hours</vt:lpstr>
      <vt:lpstr>HOSPITALIZATION OR SERIOUS INJURY</vt:lpstr>
      <vt:lpstr>MEDICATION ERRORS OR REACTIONS</vt:lpstr>
      <vt:lpstr>MISSING PERSON/AWOL</vt:lpstr>
      <vt:lpstr>“OTHER” INCIDENT TYPES</vt:lpstr>
      <vt:lpstr>THINGS TO REMEMBER:</vt:lpstr>
      <vt:lpstr>NOTIFICATIONS</vt:lpstr>
      <vt:lpstr>Who Does What?</vt:lpstr>
      <vt:lpstr>What Happens Next…</vt:lpstr>
      <vt:lpstr>What Happens Next…</vt:lpstr>
      <vt:lpstr>ADDITIONAL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Incident Reports</dc:title>
  <dc:creator>casey dumas</dc:creator>
  <cp:lastModifiedBy>January Crane Ext.1256</cp:lastModifiedBy>
  <cp:revision>88</cp:revision>
  <cp:lastPrinted>2014-04-22T19:39:46Z</cp:lastPrinted>
  <dcterms:created xsi:type="dcterms:W3CDTF">2011-08-04T16:16:02Z</dcterms:created>
  <dcterms:modified xsi:type="dcterms:W3CDTF">2018-09-26T22:40:34Z</dcterms:modified>
</cp:coreProperties>
</file>