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2" r:id="rId3"/>
    <p:sldId id="267" r:id="rId4"/>
    <p:sldId id="269" r:id="rId5"/>
    <p:sldId id="268" r:id="rId6"/>
    <p:sldId id="265" r:id="rId7"/>
    <p:sldId id="263" r:id="rId8"/>
    <p:sldId id="260" r:id="rId9"/>
    <p:sldId id="264" r:id="rId10"/>
    <p:sldId id="266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</a:t>
            </a:r>
            <a:r>
              <a:rPr lang="en-US" baseline="0"/>
              <a:t> Enrollment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89057041639704E-3"/>
          <c:y val="0.12032161723188708"/>
          <c:w val="0.97610550931354911"/>
          <c:h val="0.75963438757481128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'Enrollment Year'!$B$35:$B$67</c:f>
              <c:numCache>
                <c:formatCode>mmm\-yy</c:formatCode>
                <c:ptCount val="33"/>
                <c:pt idx="0">
                  <c:v>43739</c:v>
                </c:pt>
                <c:pt idx="1">
                  <c:v>43891</c:v>
                </c:pt>
                <c:pt idx="2">
                  <c:v>43922</c:v>
                </c:pt>
                <c:pt idx="3">
                  <c:v>44075</c:v>
                </c:pt>
                <c:pt idx="4">
                  <c:v>44470</c:v>
                </c:pt>
                <c:pt idx="5">
                  <c:v>44501</c:v>
                </c:pt>
                <c:pt idx="6">
                  <c:v>44562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  <c:pt idx="21">
                  <c:v>45200</c:v>
                </c:pt>
                <c:pt idx="22">
                  <c:v>45231</c:v>
                </c:pt>
                <c:pt idx="23">
                  <c:v>45261</c:v>
                </c:pt>
                <c:pt idx="24">
                  <c:v>45292</c:v>
                </c:pt>
                <c:pt idx="25">
                  <c:v>45323</c:v>
                </c:pt>
                <c:pt idx="26">
                  <c:v>45352</c:v>
                </c:pt>
                <c:pt idx="27">
                  <c:v>45383</c:v>
                </c:pt>
                <c:pt idx="28">
                  <c:v>45413</c:v>
                </c:pt>
                <c:pt idx="29">
                  <c:v>45444</c:v>
                </c:pt>
                <c:pt idx="30">
                  <c:v>45474</c:v>
                </c:pt>
                <c:pt idx="31">
                  <c:v>45505</c:v>
                </c:pt>
                <c:pt idx="32">
                  <c:v>45536</c:v>
                </c:pt>
              </c:numCache>
            </c:numRef>
          </c:cat>
          <c:val>
            <c:numRef>
              <c:f>'Enrollment Year'!$C$35:$C$67</c:f>
              <c:numCache>
                <c:formatCode>General</c:formatCode>
                <c:ptCount val="3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16</c:v>
                </c:pt>
                <c:pt idx="12">
                  <c:v>19</c:v>
                </c:pt>
                <c:pt idx="13">
                  <c:v>24</c:v>
                </c:pt>
                <c:pt idx="14">
                  <c:v>27</c:v>
                </c:pt>
                <c:pt idx="15">
                  <c:v>29</c:v>
                </c:pt>
                <c:pt idx="16">
                  <c:v>31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40</c:v>
                </c:pt>
                <c:pt idx="22">
                  <c:v>43</c:v>
                </c:pt>
                <c:pt idx="23">
                  <c:v>44</c:v>
                </c:pt>
                <c:pt idx="24">
                  <c:v>47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51</c:v>
                </c:pt>
                <c:pt idx="29">
                  <c:v>54</c:v>
                </c:pt>
                <c:pt idx="30">
                  <c:v>61</c:v>
                </c:pt>
                <c:pt idx="31">
                  <c:v>63</c:v>
                </c:pt>
                <c:pt idx="32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8-4979-8E21-5487306335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7301727"/>
        <c:axId val="747302143"/>
      </c:lineChart>
      <c:dateAx>
        <c:axId val="74730172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302143"/>
        <c:crosses val="autoZero"/>
        <c:auto val="1"/>
        <c:lblOffset val="100"/>
        <c:baseTimeUnit val="months"/>
      </c:dateAx>
      <c:valAx>
        <c:axId val="74730214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730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 Current Transition Phases </a:t>
            </a:r>
          </a:p>
        </c:rich>
      </c:tx>
      <c:layout>
        <c:manualLayout>
          <c:xMode val="edge"/>
          <c:yMode val="edge"/>
          <c:x val="0.240708223972003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30ACEC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'Transition Clients'!$B$2:$B$5</c:f>
              <c:strCache>
                <c:ptCount val="4"/>
                <c:pt idx="0">
                  <c:v>Outreach/PCP</c:v>
                </c:pt>
                <c:pt idx="1">
                  <c:v>Individual Budget</c:v>
                </c:pt>
                <c:pt idx="2">
                  <c:v>Spending  Plan</c:v>
                </c:pt>
                <c:pt idx="3">
                  <c:v>FMS </c:v>
                </c:pt>
              </c:strCache>
            </c:strRef>
          </c:cat>
          <c:val>
            <c:numRef>
              <c:f>'Transition Clients'!$D$2:$D$5</c:f>
              <c:numCache>
                <c:formatCode>General</c:formatCode>
                <c:ptCount val="4"/>
                <c:pt idx="0">
                  <c:v>15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6-44B7-BB84-402FD060C9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39637536"/>
        <c:axId val="5429024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4">
                      <a:shade val="76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'Transition Clients'!$B$2:$B$5</c15:sqref>
                        </c15:formulaRef>
                      </c:ext>
                    </c:extLst>
                    <c:strCache>
                      <c:ptCount val="4"/>
                      <c:pt idx="0">
                        <c:v>Outreach/PCP</c:v>
                      </c:pt>
                      <c:pt idx="1">
                        <c:v>Individual Budget</c:v>
                      </c:pt>
                      <c:pt idx="2">
                        <c:v>Spending  Plan</c:v>
                      </c:pt>
                      <c:pt idx="3">
                        <c:v>FMS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'Transition Clients'!$C$2:$C$5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E76-44B7-BB84-402FD060C9D7}"/>
                  </c:ext>
                </c:extLst>
              </c15:ser>
            </c15:filteredBarSeries>
          </c:ext>
        </c:extLst>
      </c:barChart>
      <c:catAx>
        <c:axId val="8396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02448"/>
        <c:crosses val="autoZero"/>
        <c:auto val="1"/>
        <c:lblAlgn val="ctr"/>
        <c:lblOffset val="100"/>
        <c:noMultiLvlLbl val="0"/>
      </c:catAx>
      <c:valAx>
        <c:axId val="542902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963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Enrollments (6 Months)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'6 Month New Enrollments'!$B$5:$B$13</c:f>
              <c:numCache>
                <c:formatCode>m/d/yyyy</c:formatCode>
                <c:ptCount val="9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  <c:pt idx="3">
                  <c:v>45474</c:v>
                </c:pt>
                <c:pt idx="4">
                  <c:v>45505</c:v>
                </c:pt>
                <c:pt idx="5">
                  <c:v>45536</c:v>
                </c:pt>
              </c:numCache>
            </c:numRef>
          </c:cat>
          <c:val>
            <c:numRef>
              <c:f>'6 Month New Enrollments'!$C$5:$C$13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D-4EF9-9F7D-9540393990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04527632"/>
        <c:axId val="681726176"/>
      </c:barChart>
      <c:dateAx>
        <c:axId val="7045276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26176"/>
        <c:crosses val="autoZero"/>
        <c:auto val="1"/>
        <c:lblOffset val="100"/>
        <c:baseTimeUnit val="months"/>
      </c:dateAx>
      <c:valAx>
        <c:axId val="681726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452763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 Enrollments</a:t>
            </a:r>
            <a:r>
              <a:rPr lang="en-US" baseline="0"/>
              <a:t>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Month'!$A$2:$A$13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'Enrollment Month'!$B$2:$B$13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3</c:v>
                </c:pt>
                <c:pt idx="10">
                  <c:v>8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1-470F-8713-524E98AFE2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38975680"/>
        <c:axId val="1776315232"/>
      </c:barChart>
      <c:catAx>
        <c:axId val="16389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6315232"/>
        <c:crosses val="autoZero"/>
        <c:auto val="1"/>
        <c:lblAlgn val="ctr"/>
        <c:lblOffset val="100"/>
        <c:noMultiLvlLbl val="0"/>
      </c:catAx>
      <c:valAx>
        <c:axId val="1776315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89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Eligibility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Eligibility!$A$3:$A$8</c:f>
              <c:strCache>
                <c:ptCount val="6"/>
                <c:pt idx="0">
                  <c:v>Cerebral Palsy</c:v>
                </c:pt>
                <c:pt idx="1">
                  <c:v>Epilepsy</c:v>
                </c:pt>
                <c:pt idx="2">
                  <c:v>Autism</c:v>
                </c:pt>
                <c:pt idx="3">
                  <c:v>Intellectual Disability</c:v>
                </c:pt>
                <c:pt idx="4">
                  <c:v>Other </c:v>
                </c:pt>
                <c:pt idx="5">
                  <c:v>Multiple</c:v>
                </c:pt>
              </c:strCache>
            </c:strRef>
          </c:cat>
          <c:val>
            <c:numRef>
              <c:f>Eligibility!$B$3:$B$8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28</c:v>
                </c:pt>
                <c:pt idx="3">
                  <c:v>20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202-8930-EEF7777783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39629904"/>
        <c:axId val="1439630736"/>
      </c:barChart>
      <c:catAx>
        <c:axId val="14396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630736"/>
        <c:crosses val="autoZero"/>
        <c:auto val="1"/>
        <c:lblAlgn val="ctr"/>
        <c:lblOffset val="100"/>
        <c:noMultiLvlLbl val="0"/>
      </c:catAx>
      <c:valAx>
        <c:axId val="1439630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96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</a:t>
            </a:r>
            <a:r>
              <a:rPr lang="en-US" baseline="0"/>
              <a:t>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Age!$A$2:$A$8</c:f>
              <c:strCache>
                <c:ptCount val="7"/>
                <c:pt idx="0">
                  <c:v>Under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Age!$B$2:$B$8</c:f>
              <c:numCache>
                <c:formatCode>General</c:formatCode>
                <c:ptCount val="7"/>
                <c:pt idx="0">
                  <c:v>16</c:v>
                </c:pt>
                <c:pt idx="1">
                  <c:v>9</c:v>
                </c:pt>
                <c:pt idx="2">
                  <c:v>22</c:v>
                </c:pt>
                <c:pt idx="3">
                  <c:v>12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6-4279-8726-B1B0FD6322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7115936"/>
        <c:axId val="1307116352"/>
      </c:barChart>
      <c:catAx>
        <c:axId val="13071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116352"/>
        <c:crosses val="autoZero"/>
        <c:auto val="1"/>
        <c:lblAlgn val="ctr"/>
        <c:lblOffset val="100"/>
        <c:noMultiLvlLbl val="0"/>
      </c:catAx>
      <c:valAx>
        <c:axId val="1307116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1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Gender!$A$2:$A$4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Gender!$B$2:$B$4</c:f>
              <c:numCache>
                <c:formatCode>General</c:formatCode>
                <c:ptCount val="3"/>
                <c:pt idx="0">
                  <c:v>37</c:v>
                </c:pt>
                <c:pt idx="1">
                  <c:v>29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373-97F7-9AA26D8072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74331744"/>
        <c:axId val="1774330080"/>
      </c:barChart>
      <c:catAx>
        <c:axId val="177433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330080"/>
        <c:crosses val="autoZero"/>
        <c:auto val="1"/>
        <c:lblAlgn val="ctr"/>
        <c:lblOffset val="100"/>
        <c:noMultiLvlLbl val="0"/>
      </c:catAx>
      <c:valAx>
        <c:axId val="17743300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43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</a:t>
            </a:r>
            <a:r>
              <a:rPr lang="en-US" baseline="0"/>
              <a:t> of SDP Enrollments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Language!$A$2:$A$13</c:f>
              <c:strCache>
                <c:ptCount val="12"/>
                <c:pt idx="0">
                  <c:v>Arabic</c:v>
                </c:pt>
                <c:pt idx="1">
                  <c:v>Chinese</c:v>
                </c:pt>
                <c:pt idx="2">
                  <c:v>English</c:v>
                </c:pt>
                <c:pt idx="3">
                  <c:v>French</c:v>
                </c:pt>
                <c:pt idx="4">
                  <c:v>Hindi</c:v>
                </c:pt>
                <c:pt idx="5">
                  <c:v>Japanese</c:v>
                </c:pt>
                <c:pt idx="6">
                  <c:v>Korean</c:v>
                </c:pt>
                <c:pt idx="7">
                  <c:v>Portuguese</c:v>
                </c:pt>
                <c:pt idx="8">
                  <c:v>Russian</c:v>
                </c:pt>
                <c:pt idx="9">
                  <c:v>Spanish</c:v>
                </c:pt>
                <c:pt idx="10">
                  <c:v>Tagalog</c:v>
                </c:pt>
                <c:pt idx="11">
                  <c:v>Vietnamese</c:v>
                </c:pt>
              </c:strCache>
            </c:strRef>
          </c:cat>
          <c:val>
            <c:numRef>
              <c:f>Language!$B$2:$B$13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63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C-4BB2-9796-BAB25C7279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6141727"/>
        <c:axId val="1536140895"/>
      </c:barChart>
      <c:catAx>
        <c:axId val="153614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140895"/>
        <c:crosses val="autoZero"/>
        <c:auto val="1"/>
        <c:lblAlgn val="ctr"/>
        <c:lblOffset val="100"/>
        <c:noMultiLvlLbl val="0"/>
      </c:catAx>
      <c:valAx>
        <c:axId val="15361408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614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2084729775454E-2"/>
          <c:y val="0.13486730920638518"/>
          <c:w val="0.94718566111492319"/>
          <c:h val="0.755300750281836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Ethnicity!$A$17:$A$23</c:f>
              <c:strCache>
                <c:ptCount val="7"/>
                <c:pt idx="0">
                  <c:v>White</c:v>
                </c:pt>
                <c:pt idx="1">
                  <c:v>Black/African American</c:v>
                </c:pt>
                <c:pt idx="2">
                  <c:v>Hispanic</c:v>
                </c:pt>
                <c:pt idx="3">
                  <c:v>Other</c:v>
                </c:pt>
                <c:pt idx="4">
                  <c:v>Asian</c:v>
                </c:pt>
                <c:pt idx="5">
                  <c:v>Filipino</c:v>
                </c:pt>
                <c:pt idx="6">
                  <c:v>Native American </c:v>
                </c:pt>
              </c:strCache>
            </c:strRef>
          </c:cat>
          <c:val>
            <c:numRef>
              <c:f>Ethnicity!$B$17:$B$23</c:f>
              <c:numCache>
                <c:formatCode>General</c:formatCode>
                <c:ptCount val="7"/>
                <c:pt idx="0">
                  <c:v>41</c:v>
                </c:pt>
                <c:pt idx="1">
                  <c:v>6</c:v>
                </c:pt>
                <c:pt idx="2">
                  <c:v>5</c:v>
                </c:pt>
                <c:pt idx="3">
                  <c:v>12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C07-BAC7-B5C97521622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77308831"/>
        <c:axId val="677311711"/>
      </c:barChart>
      <c:catAx>
        <c:axId val="6773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311711"/>
        <c:crosses val="autoZero"/>
        <c:auto val="1"/>
        <c:lblAlgn val="ctr"/>
        <c:lblOffset val="100"/>
        <c:noMultiLvlLbl val="0"/>
      </c:catAx>
      <c:valAx>
        <c:axId val="6773117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3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3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2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7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6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AC24A9-CCB6-4F8D-B8DB-C2F3692CFA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30F303-B43A-8A26-49F8-BA5E2AC421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23986"/>
          <a:stretch/>
        </p:blipFill>
        <p:spPr>
          <a:xfrm>
            <a:off x="0" y="19061"/>
            <a:ext cx="12191979" cy="6857989"/>
          </a:xfrm>
          <a:prstGeom prst="rect">
            <a:avLst/>
          </a:prstGeom>
        </p:spPr>
      </p:pic>
      <p:grpSp>
        <p:nvGrpSpPr>
          <p:cNvPr id="6" name="Group 8">
            <a:extLst>
              <a:ext uri="{FF2B5EF4-FFF2-40B4-BE49-F238E27FC236}">
                <a16:creationId xmlns:a16="http://schemas.microsoft.com/office/drawing/2014/main" id="{503816F2-40D5-4C23-AF57-063E39236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BF222D0-66E9-48F8-B249-75AF858DF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312FABD-B1AF-4E20-A8BF-0A6F0C42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6E2E6E5-F3C0-4B1A-8CEF-1F057A280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50A45DB-9259-4551-88A8-0D3D3E4FD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15A3848-AC67-4C67-A516-2823179F0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3BA5F40-CE6A-44DD-BBCE-EA36A12F3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1F3536-BC3C-2803-FBF7-B18B8F55E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614959"/>
            <a:ext cx="8574622" cy="2616199"/>
          </a:xfrm>
        </p:spPr>
        <p:txBody>
          <a:bodyPr>
            <a:normAutofit/>
          </a:bodyPr>
          <a:lstStyle/>
          <a:p>
            <a:r>
              <a:rPr lang="en-US" dirty="0"/>
              <a:t>SDP Client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BD203-F7FC-EBEE-C136-9E656496F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>
            <a:normAutofit/>
          </a:bodyPr>
          <a:lstStyle/>
          <a:p>
            <a:r>
              <a:rPr lang="en-US" dirty="0"/>
              <a:t>September 2024</a:t>
            </a:r>
          </a:p>
          <a:p>
            <a:r>
              <a:rPr lang="en-US" dirty="0"/>
              <a:t>SDAC</a:t>
            </a:r>
          </a:p>
        </p:txBody>
      </p:sp>
    </p:spTree>
    <p:extLst>
      <p:ext uri="{BB962C8B-B14F-4D97-AF65-F5344CB8AC3E}">
        <p14:creationId xmlns:p14="http://schemas.microsoft.com/office/powerpoint/2010/main" val="395286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Language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C7BEAD-4399-CD9A-2260-43CF87B81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195587"/>
              </p:ext>
            </p:extLst>
          </p:nvPr>
        </p:nvGraphicFramePr>
        <p:xfrm>
          <a:off x="1223264" y="1026160"/>
          <a:ext cx="10509504" cy="5079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38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F5BD69-16F2-E806-3219-F6CC1371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FC74656-CD63-8369-46F0-15FA55997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445687"/>
              </p:ext>
            </p:extLst>
          </p:nvPr>
        </p:nvGraphicFramePr>
        <p:xfrm>
          <a:off x="1484313" y="1422400"/>
          <a:ext cx="10018712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5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AB07-05F3-8E83-E4EA-E5E69AA2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B588B-C866-713E-EFC3-FEB9D9F1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11927"/>
            <a:ext cx="10018713" cy="3407635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 of 09/01/2024 NBRC has 69 SDP Clients</a:t>
            </a:r>
          </a:p>
          <a:p>
            <a:pPr lvl="2"/>
            <a:r>
              <a:rPr lang="en-US" dirty="0"/>
              <a:t>4 Clients enrolled for a 10/01 start date </a:t>
            </a:r>
          </a:p>
          <a:p>
            <a:pPr lvl="2"/>
            <a:r>
              <a:rPr lang="en-US" dirty="0"/>
              <a:t>1 Client transferred RC</a:t>
            </a:r>
          </a:p>
          <a:p>
            <a:pPr lvl="2"/>
            <a:r>
              <a:rPr lang="en-US" dirty="0"/>
              <a:t>Of the 69 enrolled at NBRC, 2 are shared Clients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5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6475-E043-F20D-FAEB-1EEDF06E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SDP Enrollment Over Time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36F111B-EB60-D62F-619A-897D924D2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990244"/>
              </p:ext>
            </p:extLst>
          </p:nvPr>
        </p:nvGraphicFramePr>
        <p:xfrm>
          <a:off x="1484311" y="2105025"/>
          <a:ext cx="10018714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94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B70DF-AA60-F889-6512-D61E00AE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Clients Currently in Transition</a:t>
            </a:r>
            <a:br>
              <a:rPr lang="en-US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C659A-7FD4-119E-3E7D-F0E4CC07F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DD23F3D-150D-111C-EC36-BE544A012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328487"/>
              </p:ext>
            </p:extLst>
          </p:nvPr>
        </p:nvGraphicFramePr>
        <p:xfrm>
          <a:off x="5262563" y="685800"/>
          <a:ext cx="6240462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3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2422-FA03-D8EB-BD22-8DD774E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New Enrollments Past 6 Months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668F44-8ACB-1CAD-1356-420F905A6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305680"/>
              </p:ext>
            </p:extLst>
          </p:nvPr>
        </p:nvGraphicFramePr>
        <p:xfrm>
          <a:off x="1484313" y="1889760"/>
          <a:ext cx="10018712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15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Monthly Enrollments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8052E30-D28A-C0C7-FA43-40559FB98A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616585"/>
              </p:ext>
            </p:extLst>
          </p:nvPr>
        </p:nvGraphicFramePr>
        <p:xfrm>
          <a:off x="2316480" y="1411558"/>
          <a:ext cx="8412480" cy="457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3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Eligibility Diagnosis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EEF26B-51ED-8E8C-4C2F-E7693D600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639864"/>
              </p:ext>
            </p:extLst>
          </p:nvPr>
        </p:nvGraphicFramePr>
        <p:xfrm>
          <a:off x="1901825" y="1304290"/>
          <a:ext cx="7792720" cy="470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1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94" y="40686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Age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4D2146-06C7-4396-10C3-B41AC26BA9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72557"/>
              </p:ext>
            </p:extLst>
          </p:nvPr>
        </p:nvGraphicFramePr>
        <p:xfrm>
          <a:off x="1464086" y="1117600"/>
          <a:ext cx="10079612" cy="494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79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Gender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802995B-8C54-2833-75B3-0B96C4CE3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47371"/>
              </p:ext>
            </p:extLst>
          </p:nvPr>
        </p:nvGraphicFramePr>
        <p:xfrm>
          <a:off x="1421384" y="1411558"/>
          <a:ext cx="9349231" cy="468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25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4182</TotalTime>
  <Words>89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SDP Client Data</vt:lpstr>
      <vt:lpstr>Updates</vt:lpstr>
      <vt:lpstr>SDP Enrollment Over Time</vt:lpstr>
      <vt:lpstr>Clients Currently in Transition </vt:lpstr>
      <vt:lpstr>New Enrollments Past 6 Months</vt:lpstr>
      <vt:lpstr>Monthly Enrollments</vt:lpstr>
      <vt:lpstr>Eligibility Diagnosis</vt:lpstr>
      <vt:lpstr>Age</vt:lpstr>
      <vt:lpstr>Gender</vt:lpstr>
      <vt:lpstr>Language</vt:lpstr>
      <vt:lpstr>Ethnicity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SDP Statistics</dc:title>
  <dc:creator>Katie S. Gallagher EXT 1261 (SD5)</dc:creator>
  <cp:lastModifiedBy>Ellisa Reiff Ext. 1261 (SDX)</cp:lastModifiedBy>
  <cp:revision>59</cp:revision>
  <dcterms:created xsi:type="dcterms:W3CDTF">2023-01-06T23:45:05Z</dcterms:created>
  <dcterms:modified xsi:type="dcterms:W3CDTF">2024-09-09T18:18:34Z</dcterms:modified>
</cp:coreProperties>
</file>